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2"/>
  </p:notesMasterIdLst>
  <p:sldIdLst>
    <p:sldId id="257" r:id="rId3"/>
    <p:sldId id="260" r:id="rId4"/>
    <p:sldId id="323" r:id="rId5"/>
    <p:sldId id="321" r:id="rId6"/>
    <p:sldId id="262" r:id="rId7"/>
    <p:sldId id="263" r:id="rId8"/>
    <p:sldId id="318" r:id="rId9"/>
    <p:sldId id="324" r:id="rId10"/>
    <p:sldId id="296" r:id="rId11"/>
    <p:sldId id="328" r:id="rId12"/>
    <p:sldId id="333" r:id="rId13"/>
    <p:sldId id="334" r:id="rId14"/>
    <p:sldId id="335" r:id="rId15"/>
    <p:sldId id="336" r:id="rId16"/>
    <p:sldId id="337" r:id="rId17"/>
    <p:sldId id="291" r:id="rId18"/>
    <p:sldId id="332" r:id="rId19"/>
    <p:sldId id="330" r:id="rId20"/>
    <p:sldId id="33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05883472074257"/>
          <c:y val="6.4793674193664316E-2"/>
          <c:w val="0.63933174970099937"/>
          <c:h val="0.7671896930927675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Pt>
            <c:idx val="2"/>
            <c:bubble3D val="0"/>
            <c:spPr>
              <a:solidFill>
                <a:schemeClr val="accent4"/>
              </a:solidFill>
            </c:spPr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20823960825727961"/>
                  <c:y val="0.20521271422966908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800"/>
                    </a:pPr>
                    <a:fld id="{BB4F51CE-0EF7-40F0-B8CF-7B58B9830AB3}" type="CATEGORYNAME">
                      <a:rPr lang="en-US" sz="1800" smtClean="0"/>
                      <a:pPr>
                        <a:defRPr sz="1800"/>
                      </a:pPr>
                      <a:t>[CATEGORY NAME]</a:t>
                    </a:fld>
                    <a:endParaRPr lang="en-US" sz="1800" dirty="0" smtClean="0"/>
                  </a:p>
                  <a:p>
                    <a:pPr>
                      <a:defRPr sz="1800"/>
                    </a:pPr>
                    <a:r>
                      <a:rPr lang="en-US" sz="1800" baseline="0" dirty="0" smtClean="0"/>
                      <a:t>25%</a:t>
                    </a:r>
                    <a:r>
                      <a:rPr lang="en-US" sz="1800" baseline="0" dirty="0"/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01903562315534"/>
                      <c:h val="0.209886733998657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22851109287452592"/>
                  <c:y val="-0.27302853794595283"/>
                </c:manualLayout>
              </c:layout>
              <c:tx>
                <c:rich>
                  <a:bodyPr/>
                  <a:lstStyle/>
                  <a:p>
                    <a:fld id="{BAE4B753-D3C7-4643-9C77-29DFF9A5CC30}" type="CATEGORYNAME">
                      <a:rPr lang="en-US" sz="1800"/>
                      <a:pPr/>
                      <a:t>[CATEGORY NAME]</a:t>
                    </a:fld>
                    <a:r>
                      <a:rPr lang="en-US" sz="1800" baseline="0" dirty="0"/>
                      <a:t>
</a:t>
                    </a:r>
                    <a:r>
                      <a:rPr lang="en-US" sz="1800" baseline="0" dirty="0" smtClean="0"/>
                      <a:t>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8750585132179"/>
                      <c:h val="0.2600759785997042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5027182780756776"/>
                  <c:y val="-0.2434453181050035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800">
                        <a:solidFill>
                          <a:schemeClr val="tx1"/>
                        </a:solidFill>
                      </a:defRPr>
                    </a:pPr>
                    <a:r>
                      <a:rPr lang="en-US" sz="1800" dirty="0" smtClean="0">
                        <a:solidFill>
                          <a:schemeClr val="tx1"/>
                        </a:solidFill>
                      </a:rPr>
                      <a:t>Service Level Progress</a:t>
                    </a:r>
                  </a:p>
                  <a:p>
                    <a:pPr>
                      <a:defRPr sz="1800">
                        <a:solidFill>
                          <a:schemeClr val="tx1"/>
                        </a:solidFill>
                      </a:defRPr>
                    </a:pPr>
                    <a:r>
                      <a:rPr lang="en-US" sz="1800" baseline="0" dirty="0" smtClean="0">
                        <a:solidFill>
                          <a:schemeClr val="tx1"/>
                        </a:solidFill>
                      </a:rPr>
                      <a:t>25%</a:t>
                    </a:r>
                    <a:r>
                      <a:rPr lang="en-US" sz="1800" baseline="0" dirty="0">
                        <a:solidFill>
                          <a:schemeClr val="tx1"/>
                        </a:solidFill>
                      </a:rPr>
                      <a:t>
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58382599832202"/>
                      <c:h val="0.2488820222091013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6049438476481537"/>
                  <c:y val="0.20515651758539694"/>
                </c:manualLayout>
              </c:layout>
              <c:tx>
                <c:rich>
                  <a:bodyPr/>
                  <a:lstStyle/>
                  <a:p>
                    <a:fld id="{4BF3A8A1-7F04-4F1D-89A9-1C53AB7F3499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Direct Observation</c:v>
                </c:pt>
                <c:pt idx="1">
                  <c:v>Citizen Feedback</c:v>
                </c:pt>
                <c:pt idx="2">
                  <c:v>Municipal Documentation</c:v>
                </c:pt>
                <c:pt idx="3">
                  <c:v>Certification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 b="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05883472074257"/>
          <c:y val="6.4793674193664316E-2"/>
          <c:w val="0.63933174970099937"/>
          <c:h val="0.7671896930927675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Pt>
            <c:idx val="2"/>
            <c:bubble3D val="0"/>
            <c:spPr>
              <a:solidFill>
                <a:schemeClr val="accent4"/>
              </a:solidFill>
            </c:spPr>
          </c:dPt>
          <c:dLbls>
            <c:dLbl>
              <c:idx val="0"/>
              <c:layout>
                <c:manualLayout>
                  <c:x val="-0.243282377387047"/>
                  <c:y val="0.21559256195466198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2000"/>
                    </a:pPr>
                    <a:fld id="{BB4F51CE-0EF7-40F0-B8CF-7B58B9830AB3}" type="CATEGORYNAME">
                      <a:rPr lang="en-US" sz="2000"/>
                      <a:pPr>
                        <a:defRPr sz="2000"/>
                      </a:pPr>
                      <a:t>[CATEGORY NAME]</a:t>
                    </a:fld>
                    <a:r>
                      <a:rPr lang="en-US" sz="2000" baseline="0" dirty="0"/>
                      <a:t>
</a:t>
                    </a:r>
                    <a:r>
                      <a:rPr lang="en-US" sz="2000" baseline="0" dirty="0" smtClean="0"/>
                      <a:t>30%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915870410268341"/>
                      <c:h val="0.2098866823238043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7411351157876864"/>
                  <c:y val="-0.23714296190106526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2000"/>
                    </a:pPr>
                    <a:fld id="{BAE4B753-D3C7-4643-9C77-29DFF9A5CC30}" type="CATEGORYNAME">
                      <a:rPr lang="en-US" sz="2000"/>
                      <a:pPr>
                        <a:defRPr sz="2000"/>
                      </a:pPr>
                      <a:t>[CATEGORY NAME]</a:t>
                    </a:fld>
                    <a:r>
                      <a:rPr lang="en-US" sz="2000" baseline="0" dirty="0"/>
                      <a:t>
</a:t>
                    </a:r>
                    <a:r>
                      <a:rPr lang="en-US" sz="2000" baseline="0" dirty="0" smtClean="0"/>
                      <a:t>35%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8750585132179"/>
                      <c:h val="0.2600759785997042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7777489622652584"/>
                  <c:y val="0.17611119108457077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2000">
                        <a:solidFill>
                          <a:schemeClr val="tx1"/>
                        </a:solidFill>
                      </a:defRPr>
                    </a:pPr>
                    <a:r>
                      <a:rPr lang="en-US" sz="2000" dirty="0" smtClean="0">
                        <a:solidFill>
                          <a:schemeClr val="tx1"/>
                        </a:solidFill>
                      </a:rPr>
                      <a:t>Service Level Progress</a:t>
                    </a:r>
                    <a:r>
                      <a:rPr lang="en-US" sz="2000" baseline="0" dirty="0">
                        <a:solidFill>
                          <a:schemeClr val="tx1"/>
                        </a:solidFill>
                      </a:rPr>
                      <a:t>
</a:t>
                    </a:r>
                    <a:fld id="{C4541CA3-AA2B-4957-8052-E59B955CF731}" type="PERCENTAGE">
                      <a:rPr lang="en-US" sz="2000" baseline="0">
                        <a:solidFill>
                          <a:schemeClr val="tx1"/>
                        </a:solidFill>
                      </a:rPr>
                      <a:pPr>
                        <a:defRPr sz="2000">
                          <a:solidFill>
                            <a:schemeClr val="tx1"/>
                          </a:solidFill>
                        </a:defRPr>
                      </a:pPr>
                      <a:t>[PERCENTAGE]</a:t>
                    </a:fld>
                    <a:endParaRPr lang="en-US" sz="2000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58382599832202"/>
                      <c:h val="0.24888202220910136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Direct Observation</c:v>
                </c:pt>
                <c:pt idx="1">
                  <c:v>Citizen Feedback</c:v>
                </c:pt>
                <c:pt idx="2">
                  <c:v>Municipal Documentation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</c:v>
                </c:pt>
                <c:pt idx="2">
                  <c:v>0.35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 b="1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5"/>
            <c:bubble3D val="0"/>
            <c:explosion val="6"/>
            <c:spPr>
              <a:solidFill>
                <a:schemeClr val="accent6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21450503850980759"/>
                  <c:y val="0.138699478975306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04536057712925"/>
                      <c:h val="0.325232224973899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4327423076593199"/>
                  <c:y val="-0.16121921784143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94936393971368"/>
                      <c:h val="0.2622398782421124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78927833943609"/>
                  <c:y val="-0.1498330353630764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ODF</a:t>
                    </a:r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30%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BBB70EA-04D8-4526-A231-EDE9DFCDC7E4}" type="CATEGORYNAME">
                      <a:rPr lang="en-US"/>
                      <a:pPr>
                        <a:defRPr sz="2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/>
                      <a:t>
</a:t>
                    </a:r>
                    <a:r>
                      <a:rPr lang="en-US" baseline="0" smtClean="0"/>
                      <a:t>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2.66579170848452E-2"/>
                  <c:y val="3.59645110046561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BECBD94-E86C-4452-9EA8-5048D5633F78}" type="CATEGORYNAME">
                      <a:rPr lang="en-US" sz="2000" smtClean="0"/>
                      <a:pPr>
                        <a:defRPr sz="2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fld id="{BA2C8CAC-418B-43DB-86CE-10A00E635C93}" type="PERCENTAGE">
                      <a:rPr lang="en-US" sz="2000" baseline="0" smtClean="0"/>
                      <a:pPr>
                        <a:defRPr sz="2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Collection &amp; Transportation</c:v>
                </c:pt>
                <c:pt idx="1">
                  <c:v>Processing &amp; Disposal</c:v>
                </c:pt>
                <c:pt idx="2">
                  <c:v>Sanitation</c:v>
                </c:pt>
                <c:pt idx="3">
                  <c:v>IEC</c:v>
                </c:pt>
                <c:pt idx="4">
                  <c:v>CB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25</c:v>
                </c:pt>
                <c:pt idx="2">
                  <c:v>30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5"/>
            <c:bubble3D val="0"/>
            <c:explosion val="6"/>
            <c:spPr>
              <a:solidFill>
                <a:schemeClr val="accent6"/>
              </a:solidFill>
              <a:ln>
                <a:solidFill>
                  <a:schemeClr val="bg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23102732744472676"/>
                  <c:y val="8.920206652607147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5C9694C-5355-458A-83B1-04E0EC91AF82}" type="CATEGORYNAME">
                      <a:rPr lang="en-US"/>
                      <a:pPr>
                        <a:defRPr sz="18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27%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04536057712925"/>
                      <c:h val="0.325232224973899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7466654611046895"/>
                  <c:y val="-0.135238900233209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4B4BF4D-DF0C-4EBF-9BB0-C4A43CCFB41E}" type="CATEGORYNAME">
                      <a:rPr lang="en-US"/>
                      <a:pPr>
                        <a:defRPr sz="18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30%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94936393971368"/>
                      <c:h val="0.2622398782421124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0331268050434256"/>
                  <c:y val="-0.136482976743714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Sustainable Sanitation</a:t>
                    </a: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25%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97967308701013"/>
                      <c:h val="0.26978354335200222"/>
                    </c:manualLayout>
                  </c15:layout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3980047031701445E-2"/>
                  <c:y val="3.852699994323153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BECBD94-E86C-4452-9EA8-5048D5633F78}" type="CATEGORYNAME">
                      <a:rPr lang="en-US" sz="2000" smtClean="0"/>
                      <a:pPr>
                        <a:defRPr sz="2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sz="2000" dirty="0" smtClean="0"/>
                      <a:t>5</a:t>
                    </a:r>
                    <a:r>
                      <a:rPr lang="en-US" sz="2000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8211130088020928E-2"/>
                      <c:h val="0.1351196896432598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Collection &amp; Transportation</c:v>
                </c:pt>
                <c:pt idx="1">
                  <c:v>Processing &amp; Disposal</c:v>
                </c:pt>
                <c:pt idx="2">
                  <c:v>ODF Sustainability</c:v>
                </c:pt>
                <c:pt idx="3">
                  <c:v>IEC</c:v>
                </c:pt>
                <c:pt idx="4">
                  <c:v>CB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27</c:v>
                </c:pt>
                <c:pt idx="1">
                  <c:v>30</c:v>
                </c:pt>
                <c:pt idx="2">
                  <c:v>25</c:v>
                </c:pt>
                <c:pt idx="3">
                  <c:v>5</c:v>
                </c:pt>
                <c:pt idx="4">
                  <c:v>3</c:v>
                </c:pt>
                <c:pt idx="5">
                  <c:v>5</c:v>
                </c:pt>
                <c:pt idx="6">
                  <c:v>5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0.42692</cdr:x>
      <cdr:y>0.02352</cdr:y>
    </cdr:from>
    <cdr:to>
      <cdr:x>0.52622</cdr:x>
      <cdr:y>0.12879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91840" y="111451"/>
          <a:ext cx="672637" cy="4988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b="1" dirty="0" smtClean="0">
              <a:solidFill>
                <a:schemeClr val="tx1"/>
              </a:solidFill>
            </a:rPr>
            <a:t>5%</a:t>
          </a:r>
          <a:endParaRPr lang="en-US" sz="2000" b="1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07183-47AD-4E89-964E-16225F98B9A5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2D2EF-7BD2-47F9-AFA3-C5A84BDC9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65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A0E52-A1B8-4E3D-A70D-94C2780A497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331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A0E52-A1B8-4E3D-A70D-94C2780A497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72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E9BD30-9B9A-4FB9-B6A4-8E0C535526DE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43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Poor Performing States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/>
              <a:t>BIHAR</a:t>
            </a:r>
            <a:r>
              <a:rPr lang="en-US" dirty="0" smtClean="0"/>
              <a:t> 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/>
              <a:t>MANIPUR</a:t>
            </a:r>
            <a:r>
              <a:rPr lang="en-US" dirty="0" smtClean="0"/>
              <a:t> 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/>
              <a:t>KERALA</a:t>
            </a:r>
            <a:r>
              <a:rPr lang="en-US" dirty="0" smtClean="0"/>
              <a:t> 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/>
              <a:t>MEGHALAYA</a:t>
            </a:r>
            <a:r>
              <a:rPr lang="en-US" dirty="0" smtClean="0"/>
              <a:t> 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/>
              <a:t>WEST BENGAL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A0E52-A1B8-4E3D-A70D-94C2780A4971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05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A0E52-A1B8-4E3D-A70D-94C2780A4971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87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A0E52-A1B8-4E3D-A70D-94C2780A4971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32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61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4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26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/>
          <a:lstStyle>
            <a:lvl1pPr marL="0" indent="0">
              <a:buNone/>
              <a:defRPr sz="1600">
                <a:latin typeface="Univers for KPMG" panose="020B0603020202020204" pitchFamily="34" charset="0"/>
                <a:cs typeface="Univers for KPMG" panose="020B0603020202020204" pitchFamily="34" charset="0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pic>
        <p:nvPicPr>
          <p:cNvPr id="15" name="Picture 14" descr="KPMG_NoCP_white_US_283_6780.eps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16" t="22176" r="7816" b="22176"/>
          <a:stretch/>
        </p:blipFill>
        <p:spPr>
          <a:xfrm>
            <a:off x="688749" y="665749"/>
            <a:ext cx="1077406" cy="524876"/>
          </a:xfrm>
          <a:prstGeom prst="rect">
            <a:avLst/>
          </a:prstGeom>
        </p:spPr>
      </p:pic>
      <p:sp>
        <p:nvSpPr>
          <p:cNvPr id="10" name="Title 8"/>
          <p:cNvSpPr>
            <a:spLocks noGrp="1"/>
          </p:cNvSpPr>
          <p:nvPr>
            <p:ph type="title"/>
          </p:nvPr>
        </p:nvSpPr>
        <p:spPr>
          <a:xfrm>
            <a:off x="688749" y="1467416"/>
            <a:ext cx="7626122" cy="229778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70000"/>
              </a:lnSpc>
              <a:defRPr sz="10999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88749" y="5660878"/>
            <a:ext cx="3984852" cy="183394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28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Univers for KPMG" panose="020B0603020202020204" pitchFamily="34" charset="0"/>
                <a:cs typeface="Univers for KPMG" panose="020B0603020202020204" pitchFamily="34" charset="0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88749" y="4022694"/>
            <a:ext cx="3984852" cy="5675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280"/>
              </a:spcBef>
              <a:spcAft>
                <a:spcPts val="0"/>
              </a:spcAft>
              <a:buNone/>
              <a:defRPr sz="1600">
                <a:solidFill>
                  <a:srgbClr val="FFFFFF"/>
                </a:solidFill>
                <a:latin typeface="Univers for KPMG" panose="020B0603020202020204" pitchFamily="34" charset="0"/>
                <a:cs typeface="Univers for KPMG" panose="020B0603020202020204" pitchFamily="34" charset="0"/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88749" y="6101768"/>
            <a:ext cx="415350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07"/>
            <a:r>
              <a:rPr lang="en-US" sz="1100" dirty="0" smtClean="0">
                <a:solidFill>
                  <a:prstClr val="white"/>
                </a:solidFill>
                <a:latin typeface="Univers for KPMG" panose="020B0603020202020204" pitchFamily="34" charset="0"/>
              </a:rPr>
              <a:t>KPMG.com/in</a:t>
            </a:r>
            <a:endParaRPr lang="en-US" sz="1100" dirty="0">
              <a:solidFill>
                <a:prstClr val="white"/>
              </a:solidFill>
              <a:latin typeface="Univers for KPMG" panose="020B0603020202020204" pitchFamily="34" charset="0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88749" y="5944110"/>
            <a:ext cx="18947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031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734804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US" sz="3200" kern="1200" dirty="0">
                <a:solidFill>
                  <a:srgbClr val="6D2077"/>
                </a:solidFill>
                <a:latin typeface="KPMG Extralight" panose="020B0303030202040204" pitchFamily="34" charset="0"/>
                <a:ea typeface="+mj-ea"/>
                <a:cs typeface="KPMG Extralight" panose="020B0303030202040204" pitchFamily="34" charset="0"/>
              </a:defRPr>
            </a:lvl1pPr>
          </a:lstStyle>
          <a:p>
            <a:r>
              <a:rPr lang="en-US" dirty="0" smtClean="0"/>
              <a:t>Double header</a:t>
            </a:r>
            <a:br>
              <a:rPr lang="en-US" dirty="0" smtClean="0"/>
            </a:br>
            <a:r>
              <a:rPr lang="en-US" dirty="0" smtClean="0"/>
              <a:t>- KPMG </a:t>
            </a:r>
            <a:r>
              <a:rPr lang="en-US" dirty="0" err="1" smtClean="0"/>
              <a:t>Extralight</a:t>
            </a:r>
            <a:r>
              <a:rPr lang="en-US" dirty="0" smtClean="0"/>
              <a:t> Font 32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38200" y="1099930"/>
            <a:ext cx="10515600" cy="0"/>
          </a:xfrm>
          <a:prstGeom prst="line">
            <a:avLst/>
          </a:prstGeom>
          <a:ln>
            <a:solidFill>
              <a:srgbClr val="6D207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691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734804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US" sz="3200" kern="1200" dirty="0">
                <a:solidFill>
                  <a:srgbClr val="6D2077"/>
                </a:solidFill>
                <a:latin typeface="KPMG Extralight" panose="020B0303030202040204" pitchFamily="34" charset="0"/>
                <a:ea typeface="+mj-ea"/>
                <a:cs typeface="KPMG Extralight" panose="020B0303030202040204" pitchFamily="34" charset="0"/>
              </a:defRPr>
            </a:lvl1pPr>
          </a:lstStyle>
          <a:p>
            <a:r>
              <a:rPr lang="en-US" dirty="0" smtClean="0"/>
              <a:t>Double header</a:t>
            </a:r>
            <a:br>
              <a:rPr lang="en-US" dirty="0" smtClean="0"/>
            </a:br>
            <a:r>
              <a:rPr lang="en-US" dirty="0" smtClean="0"/>
              <a:t>- KPMG </a:t>
            </a:r>
            <a:r>
              <a:rPr lang="en-US" dirty="0" err="1" smtClean="0"/>
              <a:t>Extralight</a:t>
            </a:r>
            <a:r>
              <a:rPr lang="en-US" dirty="0" smtClean="0"/>
              <a:t> Font 32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38200" y="1099930"/>
            <a:ext cx="10515600" cy="0"/>
          </a:xfrm>
          <a:prstGeom prst="line">
            <a:avLst/>
          </a:prstGeom>
          <a:ln>
            <a:solidFill>
              <a:srgbClr val="6D2077"/>
            </a:solidFill>
            <a:headEnd type="none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81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69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8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396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9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67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4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22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915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D5613-1AF0-4520-A192-EF4D8DE8B85B}" type="datetimeFigureOut">
              <a:rPr lang="en-US" smtClean="0"/>
              <a:t>8/9/2018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4597-F285-435D-A48C-44C46562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9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67718-403A-412D-9188-971FAB47B5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4C9FA-2951-497F-B987-6D3CFE75F20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32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slide" Target="slide18.xml"/><Relationship Id="rId4" Type="http://schemas.openxmlformats.org/officeDocument/2006/relationships/slide" Target="slide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6.wmf"/><Relationship Id="rId11" Type="http://schemas.openxmlformats.org/officeDocument/2006/relationships/image" Target="../media/image33.png"/><Relationship Id="rId5" Type="http://schemas.openxmlformats.org/officeDocument/2006/relationships/oleObject" Target="../embeddings/oleObject6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jpeg"/><Relationship Id="rId2" Type="http://schemas.openxmlformats.org/officeDocument/2006/relationships/tags" Target="../tags/tag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3.bin"/><Relationship Id="rId10" Type="http://schemas.openxmlformats.org/officeDocument/2006/relationships/chart" Target="../charts/chart4.xml"/><Relationship Id="rId4" Type="http://schemas.openxmlformats.org/officeDocument/2006/relationships/notesSlide" Target="../notesSlides/notesSlide4.xml"/><Relationship Id="rId9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4.jpeg"/><Relationship Id="rId10" Type="http://schemas.openxmlformats.org/officeDocument/2006/relationships/image" Target="../media/image24.png"/><Relationship Id="rId4" Type="http://schemas.openxmlformats.org/officeDocument/2006/relationships/image" Target="../media/image21.jpe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822" y="172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2" y="172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4" descr="http://1.bp.blogspot.com/-cxhrugq0Eok/UMTToPWrkJI/AAAAAAAAARI/_4Gr9V_S_pE/s1600/Indian+Flag+2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" y="-16015"/>
            <a:ext cx="12191533" cy="687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4"/>
          <p:cNvSpPr txBox="1">
            <a:spLocks/>
          </p:cNvSpPr>
          <p:nvPr/>
        </p:nvSpPr>
        <p:spPr>
          <a:xfrm>
            <a:off x="652234" y="4438281"/>
            <a:ext cx="5838439" cy="81806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11000" kern="1200">
                <a:solidFill>
                  <a:schemeClr val="bg1"/>
                </a:solidFill>
                <a:latin typeface="KPMG Extralight" panose="020B0303030202040204" pitchFamily="34" charset="0"/>
                <a:ea typeface="+mj-ea"/>
                <a:cs typeface="+mj-cs"/>
              </a:defRPr>
            </a:lvl1pPr>
          </a:lstStyle>
          <a:p>
            <a:endParaRPr lang="en-US" sz="4800" dirty="0">
              <a:solidFill>
                <a:srgbClr val="00B050"/>
              </a:solidFill>
              <a:latin typeface="Univers for KPMG" panose="020B0603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3373" y="-16015"/>
            <a:ext cx="1532820" cy="8050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6737"/>
            <a:ext cx="1773866" cy="91217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44664" y="5340275"/>
            <a:ext cx="9470559" cy="460220"/>
          </a:xfrm>
          <a:prstGeom prst="rect">
            <a:avLst/>
          </a:prstGeom>
          <a:solidFill>
            <a:schemeClr val="bg1"/>
          </a:solidFill>
        </p:spPr>
        <p:txBody>
          <a:bodyPr wrap="square" lIns="54608" tIns="54608" rIns="54608" bIns="54608" rtlCol="0">
            <a:noAutofit/>
          </a:bodyPr>
          <a:lstStyle/>
          <a:p>
            <a:pPr algn="r" defTabSz="914307">
              <a:spcAft>
                <a:spcPts val="600"/>
              </a:spcAft>
            </a:pPr>
            <a:r>
              <a:rPr lang="en-US" sz="2400" b="1" dirty="0">
                <a:solidFill>
                  <a:srgbClr val="000000"/>
                </a:solidFill>
              </a:rPr>
              <a:t>..…from 4</a:t>
            </a:r>
            <a:r>
              <a:rPr lang="en-US" sz="2400" b="1" baseline="30000" dirty="0">
                <a:solidFill>
                  <a:srgbClr val="000000"/>
                </a:solidFill>
              </a:rPr>
              <a:t>th</a:t>
            </a:r>
            <a:r>
              <a:rPr lang="en-US" sz="2400" b="1" dirty="0">
                <a:solidFill>
                  <a:srgbClr val="000000"/>
                </a:solidFill>
              </a:rPr>
              <a:t> January to 31</a:t>
            </a:r>
            <a:r>
              <a:rPr lang="en-US" sz="2400" b="1" baseline="30000" dirty="0">
                <a:solidFill>
                  <a:srgbClr val="000000"/>
                </a:solidFill>
              </a:rPr>
              <a:t>st</a:t>
            </a:r>
            <a:r>
              <a:rPr lang="en-US" sz="2400" b="1" dirty="0">
                <a:solidFill>
                  <a:srgbClr val="000000"/>
                </a:solidFill>
              </a:rPr>
              <a:t> January, 2019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4664" y="1555498"/>
            <a:ext cx="9470560" cy="378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6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322" y="194509"/>
            <a:ext cx="9517975" cy="551432"/>
          </a:xfrm>
          <a:solidFill>
            <a:srgbClr val="7030A0"/>
          </a:solidFill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Achieving Sustainable Sanitation : 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ODF      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ODF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       ODF++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7446005" y="341902"/>
            <a:ext cx="431800" cy="20804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ight Arrow 61"/>
          <p:cNvSpPr/>
          <p:nvPr/>
        </p:nvSpPr>
        <p:spPr>
          <a:xfrm>
            <a:off x="8980251" y="341902"/>
            <a:ext cx="431800" cy="20804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297" y="3305"/>
            <a:ext cx="1221431" cy="64147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393"/>
            <a:ext cx="1428322" cy="761133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4085426" y="1951377"/>
            <a:ext cx="25281" cy="3995516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162056" y="2964396"/>
            <a:ext cx="3853913" cy="3650383"/>
            <a:chOff x="162056" y="2964396"/>
            <a:chExt cx="3853913" cy="3650383"/>
          </a:xfrm>
        </p:grpSpPr>
        <p:sp>
          <p:nvSpPr>
            <p:cNvPr id="36" name="Rectangle 35"/>
            <p:cNvSpPr/>
            <p:nvPr/>
          </p:nvSpPr>
          <p:spPr>
            <a:xfrm>
              <a:off x="206070" y="3286217"/>
              <a:ext cx="3799874" cy="17084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06070" y="2964396"/>
              <a:ext cx="3799874" cy="5537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SBM ODF protocol - </a:t>
              </a:r>
              <a:r>
                <a:rPr lang="en-US" sz="20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Ongoing </a:t>
              </a:r>
              <a:endPara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62056" y="3882123"/>
              <a:ext cx="3799874" cy="923330"/>
            </a:xfrm>
            <a:prstGeom prst="rect">
              <a:avLst/>
            </a:prstGeom>
            <a:ln w="19050">
              <a:noFill/>
              <a:prstDash val="sysDash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Access to toilets – IHHL/community/public toilet facilities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54833" y="5644465"/>
              <a:ext cx="860886" cy="42558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3,240</a:t>
              </a:r>
              <a:endPara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833" y="6132214"/>
              <a:ext cx="860886" cy="48256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2,741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Pentagon 59"/>
            <p:cNvSpPr/>
            <p:nvPr/>
          </p:nvSpPr>
          <p:spPr>
            <a:xfrm rot="5400000">
              <a:off x="1796219" y="3378752"/>
              <a:ext cx="575559" cy="3755861"/>
            </a:xfrm>
            <a:prstGeom prst="homePlate">
              <a:avLst>
                <a:gd name="adj" fmla="val 2916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Current ODF Status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206068" y="3547210"/>
              <a:ext cx="380990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1872343" y="5736637"/>
              <a:ext cx="1625600" cy="33341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Declared</a:t>
              </a: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872343" y="6181772"/>
              <a:ext cx="1625600" cy="3334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Certified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8279628" y="1308922"/>
            <a:ext cx="3684325" cy="2679444"/>
            <a:chOff x="8279628" y="1308922"/>
            <a:chExt cx="3684325" cy="2679444"/>
          </a:xfrm>
        </p:grpSpPr>
        <p:grpSp>
          <p:nvGrpSpPr>
            <p:cNvPr id="16" name="Group 15"/>
            <p:cNvGrpSpPr/>
            <p:nvPr/>
          </p:nvGrpSpPr>
          <p:grpSpPr>
            <a:xfrm>
              <a:off x="8288146" y="1308922"/>
              <a:ext cx="3675807" cy="2236276"/>
              <a:chOff x="8421909" y="1281907"/>
              <a:chExt cx="3675807" cy="2236276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8421909" y="1344695"/>
                <a:ext cx="3675807" cy="21734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8421909" y="1281907"/>
                <a:ext cx="3675807" cy="42339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SBM ODF++ protocol </a:t>
                </a:r>
                <a:endPara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8509914" y="1871240"/>
                <a:ext cx="3587802" cy="707886"/>
              </a:xfrm>
              <a:prstGeom prst="rect">
                <a:avLst/>
              </a:prstGeom>
              <a:ln w="19050">
                <a:noFill/>
                <a:prstDash val="sysDash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Focus </a:t>
                </a:r>
                <a:r>
                  <a:rPr lang="en-US" sz="2000" dirty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on </a:t>
                </a:r>
                <a:r>
                  <a:rPr lang="en-US" sz="2000" dirty="0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achieving </a:t>
                </a:r>
                <a:r>
                  <a:rPr lang="en-US" sz="2000" dirty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sanitation sustainability by addressing complete sanitation value </a:t>
                </a:r>
                <a:r>
                  <a:rPr lang="en-US" sz="2000" dirty="0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chain – </a:t>
                </a:r>
                <a:r>
                  <a:rPr lang="en-US" sz="2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Faecal</a:t>
                </a:r>
                <a:r>
                  <a:rPr lang="en-US" sz="2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Sludge Management</a:t>
                </a:r>
                <a:endParaRPr lang="en-US" sz="2000" b="1" dirty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51" name="Straight Connector 50"/>
            <p:cNvCxnSpPr/>
            <p:nvPr/>
          </p:nvCxnSpPr>
          <p:spPr>
            <a:xfrm>
              <a:off x="8279628" y="1753697"/>
              <a:ext cx="36576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ounded Rectangle 70">
              <a:hlinkClick r:id="rId4" action="ppaction://hlinksldjump"/>
            </p:cNvPr>
            <p:cNvSpPr/>
            <p:nvPr/>
          </p:nvSpPr>
          <p:spPr>
            <a:xfrm>
              <a:off x="8287085" y="3595605"/>
              <a:ext cx="3675807" cy="39276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Definition and Indicative Conditions</a:t>
              </a:r>
              <a:endParaRPr lang="en-US" dirty="0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177267" y="2460223"/>
            <a:ext cx="3854842" cy="2508680"/>
            <a:chOff x="4179265" y="2485997"/>
            <a:chExt cx="3854842" cy="2508680"/>
          </a:xfrm>
        </p:grpSpPr>
        <p:grpSp>
          <p:nvGrpSpPr>
            <p:cNvPr id="18" name="Group 17"/>
            <p:cNvGrpSpPr/>
            <p:nvPr/>
          </p:nvGrpSpPr>
          <p:grpSpPr>
            <a:xfrm>
              <a:off x="4179265" y="2485997"/>
              <a:ext cx="3854842" cy="2508680"/>
              <a:chOff x="4179265" y="2485997"/>
              <a:chExt cx="3854842" cy="250868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179265" y="2843833"/>
                <a:ext cx="3847821" cy="17580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4186286" y="2485997"/>
                <a:ext cx="3847821" cy="33715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SBM ODF+ protocol </a:t>
                </a:r>
                <a:endPara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278409" y="2648644"/>
                <a:ext cx="3755698" cy="1538883"/>
              </a:xfrm>
              <a:prstGeom prst="rect">
                <a:avLst/>
              </a:prstGeom>
              <a:ln w="19050">
                <a:noFill/>
                <a:prstDash val="sysDash"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en-US" sz="1400" dirty="0" smtClean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2000" dirty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</a:t>
                </a:r>
                <a:r>
                  <a:rPr lang="en-US" sz="2000" dirty="0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ustaining Community/Public toilet </a:t>
                </a:r>
                <a:r>
                  <a:rPr lang="en-US" sz="2000" dirty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usage </a:t>
                </a:r>
                <a:r>
                  <a:rPr lang="en-US" sz="2000" dirty="0" smtClean="0">
                    <a:solidFill>
                      <a:srgbClr val="00206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- Improved Standards of operations &amp; maintenance</a:t>
                </a:r>
                <a:endParaRPr lang="en-US" sz="2000" dirty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ounded Rectangle 12">
                <a:hlinkClick r:id="rId5" action="ppaction://hlinksldjump"/>
              </p:cNvPr>
              <p:cNvSpPr/>
              <p:nvPr/>
            </p:nvSpPr>
            <p:spPr>
              <a:xfrm>
                <a:off x="4186287" y="4601916"/>
                <a:ext cx="3840800" cy="392761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Definition and Indicative Conditions</a:t>
                </a:r>
                <a:endParaRPr lang="en-US" dirty="0"/>
              </a:p>
            </p:txBody>
          </p:sp>
        </p:grpSp>
        <p:cxnSp>
          <p:nvCxnSpPr>
            <p:cNvPr id="72" name="Straight Connector 71"/>
            <p:cNvCxnSpPr/>
            <p:nvPr/>
          </p:nvCxnSpPr>
          <p:spPr>
            <a:xfrm>
              <a:off x="4179265" y="2843833"/>
              <a:ext cx="380990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Connector 72"/>
          <p:cNvCxnSpPr/>
          <p:nvPr/>
        </p:nvCxnSpPr>
        <p:spPr>
          <a:xfrm>
            <a:off x="8144227" y="1961922"/>
            <a:ext cx="25281" cy="3995516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89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439655"/>
            <a:ext cx="9144000" cy="720825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Raleway Light" panose="020B0403030101060003" pitchFamily="34" charset="0"/>
              </a:rPr>
              <a:t>LEARN | ACT | INSPIRE</a:t>
            </a:r>
            <a:endParaRPr lang="en-US" sz="4000" dirty="0">
              <a:latin typeface="Raleway Light" panose="020B04030301010600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169072" y="5908538"/>
            <a:ext cx="7853855" cy="650942"/>
            <a:chOff x="865550" y="4133206"/>
            <a:chExt cx="5366670" cy="42378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283" y="4133206"/>
              <a:ext cx="806937" cy="42378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550" y="4146624"/>
              <a:ext cx="866361" cy="39695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79463" y="4232969"/>
              <a:ext cx="1598269" cy="224260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F6E84FB-E98E-D646-B86D-803863CDD8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19" y="2280401"/>
            <a:ext cx="10032761" cy="207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D38A241E-0395-41E5-8607-BAA2799A437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4284"/>
          <a:stretch/>
        </p:blipFill>
        <p:spPr>
          <a:xfrm>
            <a:off x="-292312" y="1"/>
            <a:ext cx="12737720" cy="6857999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9E56E93F-78A4-4B04-B934-18CF5FD83601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1217" y="809557"/>
            <a:ext cx="3219897" cy="4927601"/>
          </a:xfrm>
        </p:spPr>
        <p:txBody>
          <a:bodyPr anchor="ctr">
            <a:normAutofit/>
          </a:bodyPr>
          <a:lstStyle/>
          <a:p>
            <a:pPr algn="l"/>
            <a:r>
              <a:rPr lang="en" sz="4400" dirty="0">
                <a:solidFill>
                  <a:schemeClr val="bg1"/>
                </a:solidFill>
              </a:rPr>
              <a:t>Inspiration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0669" y="1128408"/>
            <a:ext cx="6607578" cy="5409552"/>
          </a:xfrm>
        </p:spPr>
        <p:txBody>
          <a:bodyPr anchor="ctr">
            <a:normAutofit/>
          </a:bodyPr>
          <a:lstStyle/>
          <a:p>
            <a:pPr algn="r"/>
            <a:r>
              <a:rPr lang="en-US" sz="1800" dirty="0">
                <a:solidFill>
                  <a:schemeClr val="accent4"/>
                </a:solidFill>
                <a:latin typeface="Raleway" panose="020B0503030101060003" pitchFamily="34" charset="0"/>
              </a:rPr>
              <a:t>Honorable Prime Minister Narendra Modi has called for making Swachh Bharat Mission a people’s movement. </a:t>
            </a:r>
          </a:p>
          <a:p>
            <a:pPr algn="r"/>
            <a:r>
              <a:rPr lang="en-US" sz="1800" dirty="0">
                <a:solidFill>
                  <a:schemeClr val="accent4"/>
                </a:solidFill>
                <a:latin typeface="Raleway" panose="020B0503030101060003" pitchFamily="34" charset="0"/>
              </a:rPr>
              <a:t>Without each of us doing our bit we can’t achieve this and to catalyze this there is a need for a national platform where every interested citizen can find the right opportunities and also get </a:t>
            </a:r>
            <a:r>
              <a:rPr lang="en-GB" sz="1800" dirty="0">
                <a:solidFill>
                  <a:schemeClr val="accent4"/>
                </a:solidFill>
                <a:latin typeface="Raleway" panose="020B0503030101060003" pitchFamily="34" charset="0"/>
              </a:rPr>
              <a:t>support from Municipal Bodies for the same. </a:t>
            </a:r>
            <a:endParaRPr lang="en-US" sz="1800" b="1" dirty="0">
              <a:solidFill>
                <a:schemeClr val="accent4"/>
              </a:solidFill>
              <a:latin typeface="Raleway" panose="020B0503030101060003" pitchFamily="34" charset="0"/>
            </a:endParaRPr>
          </a:p>
          <a:p>
            <a:pPr algn="r"/>
            <a:endParaRPr lang="en-US" sz="1600" dirty="0">
              <a:solidFill>
                <a:schemeClr val="accent4"/>
              </a:solidFill>
              <a:latin typeface="Raleway" panose="020B05030301010600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39336" y="78794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44"/>
          <p:cNvSpPr txBox="1">
            <a:spLocks/>
          </p:cNvSpPr>
          <p:nvPr/>
        </p:nvSpPr>
        <p:spPr>
          <a:xfrm>
            <a:off x="5510471" y="3416513"/>
            <a:ext cx="678006" cy="75566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Act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7" name="Shape 144"/>
          <p:cNvSpPr txBox="1">
            <a:spLocks/>
          </p:cNvSpPr>
          <p:nvPr/>
        </p:nvSpPr>
        <p:spPr>
          <a:xfrm>
            <a:off x="9474038" y="3370899"/>
            <a:ext cx="1565085" cy="63112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Inspire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11" name="Shape 144"/>
          <p:cNvSpPr txBox="1">
            <a:spLocks/>
          </p:cNvSpPr>
          <p:nvPr/>
        </p:nvSpPr>
        <p:spPr>
          <a:xfrm>
            <a:off x="1564876" y="3435631"/>
            <a:ext cx="1954340" cy="54727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Learn</a:t>
            </a:r>
            <a:endParaRPr lang="en-US" sz="1800" b="1" dirty="0">
              <a:solidFill>
                <a:schemeClr val="bg1">
                  <a:lumMod val="65000"/>
                </a:schemeClr>
              </a:solidFill>
              <a:latin typeface="Raleway" panose="020B0503030101060003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998207" y="3501965"/>
          <a:ext cx="5000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r:id="rId3" imgW="2526840" imgH="2526840" progId="">
                  <p:embed/>
                </p:oleObj>
              </mc:Choice>
              <mc:Fallback>
                <p:oleObj r:id="rId3" imgW="2526840" imgH="25268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8207" y="3501965"/>
                        <a:ext cx="5000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076788" y="4376549"/>
          <a:ext cx="342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r:id="rId5" imgW="2856960" imgH="2856960" progId="">
                  <p:embed/>
                </p:oleObj>
              </mc:Choice>
              <mc:Fallback>
                <p:oleObj r:id="rId5" imgW="2856960" imgH="28569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6788" y="4376549"/>
                        <a:ext cx="3429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076117" y="5230307"/>
          <a:ext cx="343571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r:id="rId7" imgW="6501240" imgH="6488640" progId="">
                  <p:embed/>
                </p:oleObj>
              </mc:Choice>
              <mc:Fallback>
                <p:oleObj r:id="rId7" imgW="6501240" imgH="64886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6117" y="5230307"/>
                        <a:ext cx="343571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849619" y="3426038"/>
          <a:ext cx="573081" cy="57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r:id="rId9" imgW="2501280" imgH="2514240" progId="">
                  <p:embed/>
                </p:oleObj>
              </mc:Choice>
              <mc:Fallback>
                <p:oleObj r:id="rId9" imgW="2501280" imgH="2514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49619" y="3426038"/>
                        <a:ext cx="573081" cy="575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8794691" y="3416513"/>
            <a:ext cx="585515" cy="585515"/>
            <a:chOff x="6767172" y="4873251"/>
            <a:chExt cx="585515" cy="585515"/>
          </a:xfrm>
        </p:grpSpPr>
        <p:sp>
          <p:nvSpPr>
            <p:cNvPr id="24" name="Oval 23"/>
            <p:cNvSpPr/>
            <p:nvPr/>
          </p:nvSpPr>
          <p:spPr>
            <a:xfrm>
              <a:off x="6767172" y="4873251"/>
              <a:ext cx="585515" cy="585515"/>
            </a:xfrm>
            <a:prstGeom prst="ellipse">
              <a:avLst/>
            </a:prstGeom>
            <a:solidFill>
              <a:srgbClr val="F3CD18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Shape 494"/>
            <p:cNvGrpSpPr/>
            <p:nvPr/>
          </p:nvGrpSpPr>
          <p:grpSpPr>
            <a:xfrm>
              <a:off x="6864434" y="4968266"/>
              <a:ext cx="390990" cy="395485"/>
              <a:chOff x="5297950" y="1632050"/>
              <a:chExt cx="426200" cy="431100"/>
            </a:xfrm>
            <a:solidFill>
              <a:schemeClr val="bg1"/>
            </a:solidFill>
          </p:grpSpPr>
          <p:sp>
            <p:nvSpPr>
              <p:cNvPr id="26" name="Shape 495"/>
              <p:cNvSpPr/>
              <p:nvPr/>
            </p:nvSpPr>
            <p:spPr>
              <a:xfrm>
                <a:off x="5404800" y="1936125"/>
                <a:ext cx="212500" cy="127025"/>
              </a:xfrm>
              <a:custGeom>
                <a:avLst/>
                <a:gdLst/>
                <a:ahLst/>
                <a:cxnLst/>
                <a:rect l="0" t="0" r="0" b="0"/>
                <a:pathLst>
                  <a:path w="8500" h="5081" extrusionOk="0">
                    <a:moveTo>
                      <a:pt x="3175" y="1"/>
                    </a:moveTo>
                    <a:lnTo>
                      <a:pt x="3175" y="2834"/>
                    </a:lnTo>
                    <a:lnTo>
                      <a:pt x="2614" y="2956"/>
                    </a:lnTo>
                    <a:lnTo>
                      <a:pt x="2076" y="3102"/>
                    </a:lnTo>
                    <a:lnTo>
                      <a:pt x="1588" y="3298"/>
                    </a:lnTo>
                    <a:lnTo>
                      <a:pt x="1148" y="3493"/>
                    </a:lnTo>
                    <a:lnTo>
                      <a:pt x="782" y="3713"/>
                    </a:lnTo>
                    <a:lnTo>
                      <a:pt x="611" y="3859"/>
                    </a:lnTo>
                    <a:lnTo>
                      <a:pt x="464" y="3982"/>
                    </a:lnTo>
                    <a:lnTo>
                      <a:pt x="318" y="4128"/>
                    </a:lnTo>
                    <a:lnTo>
                      <a:pt x="196" y="4275"/>
                    </a:lnTo>
                    <a:lnTo>
                      <a:pt x="74" y="4421"/>
                    </a:lnTo>
                    <a:lnTo>
                      <a:pt x="0" y="4592"/>
                    </a:lnTo>
                    <a:lnTo>
                      <a:pt x="171" y="4665"/>
                    </a:lnTo>
                    <a:lnTo>
                      <a:pt x="416" y="4739"/>
                    </a:lnTo>
                    <a:lnTo>
                      <a:pt x="782" y="4836"/>
                    </a:lnTo>
                    <a:lnTo>
                      <a:pt x="1344" y="4910"/>
                    </a:lnTo>
                    <a:lnTo>
                      <a:pt x="2101" y="5007"/>
                    </a:lnTo>
                    <a:lnTo>
                      <a:pt x="3053" y="5056"/>
                    </a:lnTo>
                    <a:lnTo>
                      <a:pt x="4250" y="5081"/>
                    </a:lnTo>
                    <a:lnTo>
                      <a:pt x="5447" y="5056"/>
                    </a:lnTo>
                    <a:lnTo>
                      <a:pt x="6399" y="5007"/>
                    </a:lnTo>
                    <a:lnTo>
                      <a:pt x="7156" y="4910"/>
                    </a:lnTo>
                    <a:lnTo>
                      <a:pt x="7718" y="4836"/>
                    </a:lnTo>
                    <a:lnTo>
                      <a:pt x="8084" y="4739"/>
                    </a:lnTo>
                    <a:lnTo>
                      <a:pt x="8329" y="4665"/>
                    </a:lnTo>
                    <a:lnTo>
                      <a:pt x="8500" y="4592"/>
                    </a:lnTo>
                    <a:lnTo>
                      <a:pt x="8426" y="4421"/>
                    </a:lnTo>
                    <a:lnTo>
                      <a:pt x="8304" y="4275"/>
                    </a:lnTo>
                    <a:lnTo>
                      <a:pt x="8182" y="4128"/>
                    </a:lnTo>
                    <a:lnTo>
                      <a:pt x="8036" y="3982"/>
                    </a:lnTo>
                    <a:lnTo>
                      <a:pt x="7889" y="3859"/>
                    </a:lnTo>
                    <a:lnTo>
                      <a:pt x="7718" y="3713"/>
                    </a:lnTo>
                    <a:lnTo>
                      <a:pt x="7352" y="3493"/>
                    </a:lnTo>
                    <a:lnTo>
                      <a:pt x="6912" y="3298"/>
                    </a:lnTo>
                    <a:lnTo>
                      <a:pt x="6424" y="3102"/>
                    </a:lnTo>
                    <a:lnTo>
                      <a:pt x="5886" y="2956"/>
                    </a:lnTo>
                    <a:lnTo>
                      <a:pt x="5325" y="2834"/>
                    </a:lnTo>
                    <a:lnTo>
                      <a:pt x="5325" y="1"/>
                    </a:lnTo>
                    <a:lnTo>
                      <a:pt x="5032" y="49"/>
                    </a:lnTo>
                    <a:lnTo>
                      <a:pt x="4763" y="98"/>
                    </a:lnTo>
                    <a:lnTo>
                      <a:pt x="4250" y="123"/>
                    </a:lnTo>
                    <a:lnTo>
                      <a:pt x="3737" y="98"/>
                    </a:lnTo>
                    <a:lnTo>
                      <a:pt x="3469" y="49"/>
                    </a:lnTo>
                    <a:lnTo>
                      <a:pt x="317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Shape 496"/>
              <p:cNvSpPr/>
              <p:nvPr/>
            </p:nvSpPr>
            <p:spPr>
              <a:xfrm>
                <a:off x="5297950" y="1632050"/>
                <a:ext cx="426200" cy="294950"/>
              </a:xfrm>
              <a:custGeom>
                <a:avLst/>
                <a:gdLst/>
                <a:ahLst/>
                <a:cxnLst/>
                <a:rect l="0" t="0" r="0" b="0"/>
                <a:pathLst>
                  <a:path w="17048" h="11798" extrusionOk="0">
                    <a:moveTo>
                      <a:pt x="8524" y="2956"/>
                    </a:moveTo>
                    <a:lnTo>
                      <a:pt x="8573" y="2981"/>
                    </a:lnTo>
                    <a:lnTo>
                      <a:pt x="8622" y="3054"/>
                    </a:lnTo>
                    <a:lnTo>
                      <a:pt x="9086" y="4128"/>
                    </a:lnTo>
                    <a:lnTo>
                      <a:pt x="9135" y="4202"/>
                    </a:lnTo>
                    <a:lnTo>
                      <a:pt x="9208" y="4275"/>
                    </a:lnTo>
                    <a:lnTo>
                      <a:pt x="9306" y="4324"/>
                    </a:lnTo>
                    <a:lnTo>
                      <a:pt x="9403" y="4348"/>
                    </a:lnTo>
                    <a:lnTo>
                      <a:pt x="10576" y="4470"/>
                    </a:lnTo>
                    <a:lnTo>
                      <a:pt x="10649" y="4495"/>
                    </a:lnTo>
                    <a:lnTo>
                      <a:pt x="10698" y="4519"/>
                    </a:lnTo>
                    <a:lnTo>
                      <a:pt x="10673" y="4592"/>
                    </a:lnTo>
                    <a:lnTo>
                      <a:pt x="10624" y="4641"/>
                    </a:lnTo>
                    <a:lnTo>
                      <a:pt x="9745" y="5423"/>
                    </a:lnTo>
                    <a:lnTo>
                      <a:pt x="9696" y="5496"/>
                    </a:lnTo>
                    <a:lnTo>
                      <a:pt x="9648" y="5594"/>
                    </a:lnTo>
                    <a:lnTo>
                      <a:pt x="9623" y="5691"/>
                    </a:lnTo>
                    <a:lnTo>
                      <a:pt x="9623" y="5789"/>
                    </a:lnTo>
                    <a:lnTo>
                      <a:pt x="9892" y="6961"/>
                    </a:lnTo>
                    <a:lnTo>
                      <a:pt x="9892" y="7035"/>
                    </a:lnTo>
                    <a:lnTo>
                      <a:pt x="9867" y="7084"/>
                    </a:lnTo>
                    <a:lnTo>
                      <a:pt x="9818" y="7084"/>
                    </a:lnTo>
                    <a:lnTo>
                      <a:pt x="9745" y="7059"/>
                    </a:lnTo>
                    <a:lnTo>
                      <a:pt x="8719" y="6473"/>
                    </a:lnTo>
                    <a:lnTo>
                      <a:pt x="8622" y="6424"/>
                    </a:lnTo>
                    <a:lnTo>
                      <a:pt x="8426" y="6424"/>
                    </a:lnTo>
                    <a:lnTo>
                      <a:pt x="8329" y="6473"/>
                    </a:lnTo>
                    <a:lnTo>
                      <a:pt x="7303" y="7059"/>
                    </a:lnTo>
                    <a:lnTo>
                      <a:pt x="7230" y="7084"/>
                    </a:lnTo>
                    <a:lnTo>
                      <a:pt x="7181" y="7084"/>
                    </a:lnTo>
                    <a:lnTo>
                      <a:pt x="7156" y="7035"/>
                    </a:lnTo>
                    <a:lnTo>
                      <a:pt x="7156" y="6961"/>
                    </a:lnTo>
                    <a:lnTo>
                      <a:pt x="7425" y="5789"/>
                    </a:lnTo>
                    <a:lnTo>
                      <a:pt x="7425" y="5691"/>
                    </a:lnTo>
                    <a:lnTo>
                      <a:pt x="7401" y="5594"/>
                    </a:lnTo>
                    <a:lnTo>
                      <a:pt x="7352" y="5496"/>
                    </a:lnTo>
                    <a:lnTo>
                      <a:pt x="7303" y="5423"/>
                    </a:lnTo>
                    <a:lnTo>
                      <a:pt x="6424" y="4641"/>
                    </a:lnTo>
                    <a:lnTo>
                      <a:pt x="6375" y="4592"/>
                    </a:lnTo>
                    <a:lnTo>
                      <a:pt x="6350" y="4519"/>
                    </a:lnTo>
                    <a:lnTo>
                      <a:pt x="6399" y="4495"/>
                    </a:lnTo>
                    <a:lnTo>
                      <a:pt x="6473" y="4470"/>
                    </a:lnTo>
                    <a:lnTo>
                      <a:pt x="7645" y="4348"/>
                    </a:lnTo>
                    <a:lnTo>
                      <a:pt x="7743" y="4324"/>
                    </a:lnTo>
                    <a:lnTo>
                      <a:pt x="7840" y="4275"/>
                    </a:lnTo>
                    <a:lnTo>
                      <a:pt x="7913" y="4202"/>
                    </a:lnTo>
                    <a:lnTo>
                      <a:pt x="7962" y="4128"/>
                    </a:lnTo>
                    <a:lnTo>
                      <a:pt x="8426" y="3054"/>
                    </a:lnTo>
                    <a:lnTo>
                      <a:pt x="8475" y="2981"/>
                    </a:lnTo>
                    <a:lnTo>
                      <a:pt x="8524" y="2956"/>
                    </a:lnTo>
                    <a:close/>
                    <a:moveTo>
                      <a:pt x="15973" y="2150"/>
                    </a:moveTo>
                    <a:lnTo>
                      <a:pt x="15973" y="2516"/>
                    </a:lnTo>
                    <a:lnTo>
                      <a:pt x="15924" y="2932"/>
                    </a:lnTo>
                    <a:lnTo>
                      <a:pt x="15875" y="3371"/>
                    </a:lnTo>
                    <a:lnTo>
                      <a:pt x="15802" y="3835"/>
                    </a:lnTo>
                    <a:lnTo>
                      <a:pt x="15704" y="4299"/>
                    </a:lnTo>
                    <a:lnTo>
                      <a:pt x="15558" y="4788"/>
                    </a:lnTo>
                    <a:lnTo>
                      <a:pt x="15411" y="5252"/>
                    </a:lnTo>
                    <a:lnTo>
                      <a:pt x="15216" y="5740"/>
                    </a:lnTo>
                    <a:lnTo>
                      <a:pt x="14996" y="6204"/>
                    </a:lnTo>
                    <a:lnTo>
                      <a:pt x="14752" y="6620"/>
                    </a:lnTo>
                    <a:lnTo>
                      <a:pt x="14459" y="7035"/>
                    </a:lnTo>
                    <a:lnTo>
                      <a:pt x="14141" y="7426"/>
                    </a:lnTo>
                    <a:lnTo>
                      <a:pt x="13799" y="7767"/>
                    </a:lnTo>
                    <a:lnTo>
                      <a:pt x="13604" y="7914"/>
                    </a:lnTo>
                    <a:lnTo>
                      <a:pt x="13409" y="8061"/>
                    </a:lnTo>
                    <a:lnTo>
                      <a:pt x="13213" y="8183"/>
                    </a:lnTo>
                    <a:lnTo>
                      <a:pt x="12993" y="8305"/>
                    </a:lnTo>
                    <a:lnTo>
                      <a:pt x="12774" y="8402"/>
                    </a:lnTo>
                    <a:lnTo>
                      <a:pt x="12529" y="8476"/>
                    </a:lnTo>
                    <a:lnTo>
                      <a:pt x="12529" y="8476"/>
                    </a:lnTo>
                    <a:lnTo>
                      <a:pt x="12823" y="7767"/>
                    </a:lnTo>
                    <a:lnTo>
                      <a:pt x="13042" y="7059"/>
                    </a:lnTo>
                    <a:lnTo>
                      <a:pt x="13262" y="6351"/>
                    </a:lnTo>
                    <a:lnTo>
                      <a:pt x="13433" y="5618"/>
                    </a:lnTo>
                    <a:lnTo>
                      <a:pt x="13555" y="4837"/>
                    </a:lnTo>
                    <a:lnTo>
                      <a:pt x="13677" y="4031"/>
                    </a:lnTo>
                    <a:lnTo>
                      <a:pt x="13751" y="3127"/>
                    </a:lnTo>
                    <a:lnTo>
                      <a:pt x="13799" y="2150"/>
                    </a:lnTo>
                    <a:close/>
                    <a:moveTo>
                      <a:pt x="3249" y="2150"/>
                    </a:moveTo>
                    <a:lnTo>
                      <a:pt x="3298" y="3127"/>
                    </a:lnTo>
                    <a:lnTo>
                      <a:pt x="3371" y="4031"/>
                    </a:lnTo>
                    <a:lnTo>
                      <a:pt x="3493" y="4837"/>
                    </a:lnTo>
                    <a:lnTo>
                      <a:pt x="3615" y="5618"/>
                    </a:lnTo>
                    <a:lnTo>
                      <a:pt x="3786" y="6351"/>
                    </a:lnTo>
                    <a:lnTo>
                      <a:pt x="4006" y="7059"/>
                    </a:lnTo>
                    <a:lnTo>
                      <a:pt x="4226" y="7767"/>
                    </a:lnTo>
                    <a:lnTo>
                      <a:pt x="4519" y="8476"/>
                    </a:lnTo>
                    <a:lnTo>
                      <a:pt x="4274" y="8402"/>
                    </a:lnTo>
                    <a:lnTo>
                      <a:pt x="4055" y="8305"/>
                    </a:lnTo>
                    <a:lnTo>
                      <a:pt x="3835" y="8183"/>
                    </a:lnTo>
                    <a:lnTo>
                      <a:pt x="3639" y="8061"/>
                    </a:lnTo>
                    <a:lnTo>
                      <a:pt x="3444" y="7914"/>
                    </a:lnTo>
                    <a:lnTo>
                      <a:pt x="3249" y="7767"/>
                    </a:lnTo>
                    <a:lnTo>
                      <a:pt x="2907" y="7426"/>
                    </a:lnTo>
                    <a:lnTo>
                      <a:pt x="2589" y="7035"/>
                    </a:lnTo>
                    <a:lnTo>
                      <a:pt x="2296" y="6620"/>
                    </a:lnTo>
                    <a:lnTo>
                      <a:pt x="2052" y="6204"/>
                    </a:lnTo>
                    <a:lnTo>
                      <a:pt x="1832" y="5740"/>
                    </a:lnTo>
                    <a:lnTo>
                      <a:pt x="1637" y="5252"/>
                    </a:lnTo>
                    <a:lnTo>
                      <a:pt x="1490" y="4788"/>
                    </a:lnTo>
                    <a:lnTo>
                      <a:pt x="1344" y="4299"/>
                    </a:lnTo>
                    <a:lnTo>
                      <a:pt x="1246" y="3835"/>
                    </a:lnTo>
                    <a:lnTo>
                      <a:pt x="1173" y="3371"/>
                    </a:lnTo>
                    <a:lnTo>
                      <a:pt x="1124" y="2932"/>
                    </a:lnTo>
                    <a:lnTo>
                      <a:pt x="1075" y="2516"/>
                    </a:lnTo>
                    <a:lnTo>
                      <a:pt x="1075" y="2150"/>
                    </a:lnTo>
                    <a:close/>
                    <a:moveTo>
                      <a:pt x="3737" y="1"/>
                    </a:moveTo>
                    <a:lnTo>
                      <a:pt x="3639" y="25"/>
                    </a:lnTo>
                    <a:lnTo>
                      <a:pt x="3542" y="50"/>
                    </a:lnTo>
                    <a:lnTo>
                      <a:pt x="3444" y="99"/>
                    </a:lnTo>
                    <a:lnTo>
                      <a:pt x="3371" y="147"/>
                    </a:lnTo>
                    <a:lnTo>
                      <a:pt x="3322" y="221"/>
                    </a:lnTo>
                    <a:lnTo>
                      <a:pt x="3249" y="294"/>
                    </a:lnTo>
                    <a:lnTo>
                      <a:pt x="3224" y="392"/>
                    </a:lnTo>
                    <a:lnTo>
                      <a:pt x="3200" y="489"/>
                    </a:lnTo>
                    <a:lnTo>
                      <a:pt x="3224" y="1076"/>
                    </a:lnTo>
                    <a:lnTo>
                      <a:pt x="1075" y="1076"/>
                    </a:lnTo>
                    <a:lnTo>
                      <a:pt x="855" y="1100"/>
                    </a:lnTo>
                    <a:lnTo>
                      <a:pt x="660" y="1149"/>
                    </a:lnTo>
                    <a:lnTo>
                      <a:pt x="489" y="1246"/>
                    </a:lnTo>
                    <a:lnTo>
                      <a:pt x="318" y="1393"/>
                    </a:lnTo>
                    <a:lnTo>
                      <a:pt x="196" y="1540"/>
                    </a:lnTo>
                    <a:lnTo>
                      <a:pt x="98" y="1735"/>
                    </a:lnTo>
                    <a:lnTo>
                      <a:pt x="25" y="1930"/>
                    </a:lnTo>
                    <a:lnTo>
                      <a:pt x="0" y="2150"/>
                    </a:lnTo>
                    <a:lnTo>
                      <a:pt x="25" y="2614"/>
                    </a:lnTo>
                    <a:lnTo>
                      <a:pt x="49" y="3078"/>
                    </a:lnTo>
                    <a:lnTo>
                      <a:pt x="98" y="3518"/>
                    </a:lnTo>
                    <a:lnTo>
                      <a:pt x="171" y="3957"/>
                    </a:lnTo>
                    <a:lnTo>
                      <a:pt x="269" y="4348"/>
                    </a:lnTo>
                    <a:lnTo>
                      <a:pt x="367" y="4739"/>
                    </a:lnTo>
                    <a:lnTo>
                      <a:pt x="489" y="5130"/>
                    </a:lnTo>
                    <a:lnTo>
                      <a:pt x="635" y="5496"/>
                    </a:lnTo>
                    <a:lnTo>
                      <a:pt x="782" y="5838"/>
                    </a:lnTo>
                    <a:lnTo>
                      <a:pt x="928" y="6156"/>
                    </a:lnTo>
                    <a:lnTo>
                      <a:pt x="1099" y="6473"/>
                    </a:lnTo>
                    <a:lnTo>
                      <a:pt x="1295" y="6766"/>
                    </a:lnTo>
                    <a:lnTo>
                      <a:pt x="1466" y="7059"/>
                    </a:lnTo>
                    <a:lnTo>
                      <a:pt x="1661" y="7328"/>
                    </a:lnTo>
                    <a:lnTo>
                      <a:pt x="2076" y="7816"/>
                    </a:lnTo>
                    <a:lnTo>
                      <a:pt x="2516" y="8256"/>
                    </a:lnTo>
                    <a:lnTo>
                      <a:pt x="2931" y="8622"/>
                    </a:lnTo>
                    <a:lnTo>
                      <a:pt x="3346" y="8940"/>
                    </a:lnTo>
                    <a:lnTo>
                      <a:pt x="3762" y="9184"/>
                    </a:lnTo>
                    <a:lnTo>
                      <a:pt x="4152" y="9379"/>
                    </a:lnTo>
                    <a:lnTo>
                      <a:pt x="4519" y="9526"/>
                    </a:lnTo>
                    <a:lnTo>
                      <a:pt x="4836" y="9624"/>
                    </a:lnTo>
                    <a:lnTo>
                      <a:pt x="5105" y="9672"/>
                    </a:lnTo>
                    <a:lnTo>
                      <a:pt x="5422" y="10136"/>
                    </a:lnTo>
                    <a:lnTo>
                      <a:pt x="5764" y="10576"/>
                    </a:lnTo>
                    <a:lnTo>
                      <a:pt x="5935" y="10747"/>
                    </a:lnTo>
                    <a:lnTo>
                      <a:pt x="6131" y="10918"/>
                    </a:lnTo>
                    <a:lnTo>
                      <a:pt x="6326" y="11089"/>
                    </a:lnTo>
                    <a:lnTo>
                      <a:pt x="6546" y="11236"/>
                    </a:lnTo>
                    <a:lnTo>
                      <a:pt x="6766" y="11358"/>
                    </a:lnTo>
                    <a:lnTo>
                      <a:pt x="6985" y="11480"/>
                    </a:lnTo>
                    <a:lnTo>
                      <a:pt x="7230" y="11577"/>
                    </a:lnTo>
                    <a:lnTo>
                      <a:pt x="7474" y="11651"/>
                    </a:lnTo>
                    <a:lnTo>
                      <a:pt x="7718" y="11724"/>
                    </a:lnTo>
                    <a:lnTo>
                      <a:pt x="7987" y="11773"/>
                    </a:lnTo>
                    <a:lnTo>
                      <a:pt x="8255" y="11797"/>
                    </a:lnTo>
                    <a:lnTo>
                      <a:pt x="8793" y="11797"/>
                    </a:lnTo>
                    <a:lnTo>
                      <a:pt x="9061" y="11773"/>
                    </a:lnTo>
                    <a:lnTo>
                      <a:pt x="9330" y="11724"/>
                    </a:lnTo>
                    <a:lnTo>
                      <a:pt x="9574" y="11651"/>
                    </a:lnTo>
                    <a:lnTo>
                      <a:pt x="9818" y="11577"/>
                    </a:lnTo>
                    <a:lnTo>
                      <a:pt x="10063" y="11480"/>
                    </a:lnTo>
                    <a:lnTo>
                      <a:pt x="10283" y="11358"/>
                    </a:lnTo>
                    <a:lnTo>
                      <a:pt x="10502" y="11236"/>
                    </a:lnTo>
                    <a:lnTo>
                      <a:pt x="10722" y="11089"/>
                    </a:lnTo>
                    <a:lnTo>
                      <a:pt x="10918" y="10918"/>
                    </a:lnTo>
                    <a:lnTo>
                      <a:pt x="11113" y="10747"/>
                    </a:lnTo>
                    <a:lnTo>
                      <a:pt x="11284" y="10576"/>
                    </a:lnTo>
                    <a:lnTo>
                      <a:pt x="11626" y="10136"/>
                    </a:lnTo>
                    <a:lnTo>
                      <a:pt x="11943" y="9672"/>
                    </a:lnTo>
                    <a:lnTo>
                      <a:pt x="12212" y="9624"/>
                    </a:lnTo>
                    <a:lnTo>
                      <a:pt x="12529" y="9550"/>
                    </a:lnTo>
                    <a:lnTo>
                      <a:pt x="12896" y="9404"/>
                    </a:lnTo>
                    <a:lnTo>
                      <a:pt x="13287" y="9208"/>
                    </a:lnTo>
                    <a:lnTo>
                      <a:pt x="13702" y="8964"/>
                    </a:lnTo>
                    <a:lnTo>
                      <a:pt x="14117" y="8647"/>
                    </a:lnTo>
                    <a:lnTo>
                      <a:pt x="14557" y="8280"/>
                    </a:lnTo>
                    <a:lnTo>
                      <a:pt x="14972" y="7865"/>
                    </a:lnTo>
                    <a:lnTo>
                      <a:pt x="15387" y="7377"/>
                    </a:lnTo>
                    <a:lnTo>
                      <a:pt x="15582" y="7108"/>
                    </a:lnTo>
                    <a:lnTo>
                      <a:pt x="15753" y="6815"/>
                    </a:lnTo>
                    <a:lnTo>
                      <a:pt x="15949" y="6522"/>
                    </a:lnTo>
                    <a:lnTo>
                      <a:pt x="16120" y="6204"/>
                    </a:lnTo>
                    <a:lnTo>
                      <a:pt x="16266" y="5887"/>
                    </a:lnTo>
                    <a:lnTo>
                      <a:pt x="16413" y="5521"/>
                    </a:lnTo>
                    <a:lnTo>
                      <a:pt x="16559" y="5179"/>
                    </a:lnTo>
                    <a:lnTo>
                      <a:pt x="16681" y="4788"/>
                    </a:lnTo>
                    <a:lnTo>
                      <a:pt x="16779" y="4397"/>
                    </a:lnTo>
                    <a:lnTo>
                      <a:pt x="16877" y="3982"/>
                    </a:lnTo>
                    <a:lnTo>
                      <a:pt x="16950" y="3542"/>
                    </a:lnTo>
                    <a:lnTo>
                      <a:pt x="16999" y="3103"/>
                    </a:lnTo>
                    <a:lnTo>
                      <a:pt x="17023" y="2614"/>
                    </a:lnTo>
                    <a:lnTo>
                      <a:pt x="17048" y="2150"/>
                    </a:lnTo>
                    <a:lnTo>
                      <a:pt x="17023" y="1930"/>
                    </a:lnTo>
                    <a:lnTo>
                      <a:pt x="16950" y="1735"/>
                    </a:lnTo>
                    <a:lnTo>
                      <a:pt x="16852" y="1540"/>
                    </a:lnTo>
                    <a:lnTo>
                      <a:pt x="16730" y="1393"/>
                    </a:lnTo>
                    <a:lnTo>
                      <a:pt x="16559" y="1246"/>
                    </a:lnTo>
                    <a:lnTo>
                      <a:pt x="16388" y="1149"/>
                    </a:lnTo>
                    <a:lnTo>
                      <a:pt x="16193" y="1100"/>
                    </a:lnTo>
                    <a:lnTo>
                      <a:pt x="15973" y="1076"/>
                    </a:lnTo>
                    <a:lnTo>
                      <a:pt x="13824" y="1076"/>
                    </a:lnTo>
                    <a:lnTo>
                      <a:pt x="13848" y="489"/>
                    </a:lnTo>
                    <a:lnTo>
                      <a:pt x="13824" y="392"/>
                    </a:lnTo>
                    <a:lnTo>
                      <a:pt x="13799" y="294"/>
                    </a:lnTo>
                    <a:lnTo>
                      <a:pt x="13726" y="221"/>
                    </a:lnTo>
                    <a:lnTo>
                      <a:pt x="13677" y="147"/>
                    </a:lnTo>
                    <a:lnTo>
                      <a:pt x="13604" y="99"/>
                    </a:lnTo>
                    <a:lnTo>
                      <a:pt x="13506" y="50"/>
                    </a:lnTo>
                    <a:lnTo>
                      <a:pt x="13409" y="25"/>
                    </a:lnTo>
                    <a:lnTo>
                      <a:pt x="1331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4704202" y="4119285"/>
            <a:ext cx="3690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Create/Invite/Participate in Volunteering Opportunities around </a:t>
            </a:r>
            <a:r>
              <a:rPr lang="en-US" dirty="0" err="1"/>
              <a:t>neighbourhoods</a:t>
            </a:r>
            <a:r>
              <a:rPr lang="en-US" dirty="0"/>
              <a:t> as Individuals, Corporates, Educational, Government and Not-for-Profit organizations.</a:t>
            </a:r>
          </a:p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689759" y="4086719"/>
            <a:ext cx="2601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Share/Read/Support Volunteering Experiences and Best Practices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69882" y="4376549"/>
            <a:ext cx="2601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Discuss and learn from peers on discussions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9882" y="5211006"/>
            <a:ext cx="2601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Watch e-learning Videos and get certificates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D11711CB-81D3-FB45-B5B5-864B19AAE29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461" y="1181693"/>
            <a:ext cx="7146745" cy="147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2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44"/>
          <p:cNvSpPr txBox="1">
            <a:spLocks/>
          </p:cNvSpPr>
          <p:nvPr/>
        </p:nvSpPr>
        <p:spPr>
          <a:xfrm>
            <a:off x="8480324" y="3370899"/>
            <a:ext cx="2558799" cy="63112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Leaderboards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11" name="Shape 144"/>
          <p:cNvSpPr txBox="1">
            <a:spLocks/>
          </p:cNvSpPr>
          <p:nvPr/>
        </p:nvSpPr>
        <p:spPr>
          <a:xfrm>
            <a:off x="1564875" y="3435631"/>
            <a:ext cx="2764753" cy="54727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Swachhata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App Integration</a:t>
            </a:r>
            <a:endParaRPr lang="en-US" sz="1800" b="1" dirty="0">
              <a:solidFill>
                <a:schemeClr val="bg1">
                  <a:lumMod val="65000"/>
                </a:schemeClr>
              </a:solidFill>
              <a:latin typeface="Raleway" panose="020B05030301010600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4C2032E-90D8-B240-BAEE-163A56004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39" y="3549903"/>
            <a:ext cx="714219" cy="714219"/>
          </a:xfrm>
          <a:prstGeom prst="rect">
            <a:avLst/>
          </a:prstGeom>
        </p:spPr>
      </p:pic>
      <p:sp>
        <p:nvSpPr>
          <p:cNvPr id="33" name="Shape 144">
            <a:extLst>
              <a:ext uri="{FF2B5EF4-FFF2-40B4-BE49-F238E27FC236}">
                <a16:creationId xmlns="" xmlns:a16="http://schemas.microsoft.com/office/drawing/2014/main" id="{65276E7D-278F-7E4C-9FD8-CF6EB8510E47}"/>
              </a:ext>
            </a:extLst>
          </p:cNvPr>
          <p:cNvSpPr txBox="1">
            <a:spLocks/>
          </p:cNvSpPr>
          <p:nvPr/>
        </p:nvSpPr>
        <p:spPr>
          <a:xfrm>
            <a:off x="5329499" y="3351779"/>
            <a:ext cx="2150954" cy="63112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Raleway SemiBold" panose="020B07030301010600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IEC Activities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Raleway" panose="020B05030301010600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908D9E3A-A5D5-FA4D-B562-19476CFFD38D}"/>
              </a:ext>
            </a:extLst>
          </p:cNvPr>
          <p:cNvSpPr txBox="1"/>
          <p:nvPr/>
        </p:nvSpPr>
        <p:spPr>
          <a:xfrm>
            <a:off x="605929" y="4378394"/>
            <a:ext cx="42304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Swachhata</a:t>
            </a:r>
            <a:r>
              <a:rPr lang="en-US" dirty="0"/>
              <a:t> App users will be Swachh </a:t>
            </a:r>
            <a:r>
              <a:rPr lang="en-US" dirty="0" err="1"/>
              <a:t>manch</a:t>
            </a:r>
            <a:r>
              <a:rPr lang="en-US" dirty="0"/>
              <a:t> Users be default.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Swachhata</a:t>
            </a:r>
            <a:r>
              <a:rPr lang="en-US" dirty="0"/>
              <a:t> App will be upgraded to have all the features of Swachh </a:t>
            </a:r>
            <a:r>
              <a:rPr lang="en-US" dirty="0" err="1"/>
              <a:t>Manch</a:t>
            </a:r>
            <a:r>
              <a:rPr lang="en-US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Swachh </a:t>
            </a:r>
            <a:r>
              <a:rPr lang="en-US" dirty="0" err="1"/>
              <a:t>Manch</a:t>
            </a:r>
            <a:r>
              <a:rPr lang="en-US" dirty="0"/>
              <a:t> will also allow Users to post complaints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6939E792-8911-1146-8263-DFDE0135E59C}"/>
              </a:ext>
            </a:extLst>
          </p:cNvPr>
          <p:cNvSpPr txBox="1"/>
          <p:nvPr/>
        </p:nvSpPr>
        <p:spPr>
          <a:xfrm>
            <a:off x="4836405" y="4264122"/>
            <a:ext cx="3249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ULBs/States will be able to do IEC activities using Swachh </a:t>
            </a:r>
            <a:r>
              <a:rPr lang="en-US" dirty="0" err="1"/>
              <a:t>Manch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MOHUA will be able to Track IEC Activities from all the states and cities.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01FE1E4A-1D2D-4D4A-98AA-DDC85C679F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951" y="1121663"/>
            <a:ext cx="7210150" cy="148905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48336A5C-E3FB-4B4A-A0B2-70D4D112C250}"/>
              </a:ext>
            </a:extLst>
          </p:cNvPr>
          <p:cNvSpPr txBox="1"/>
          <p:nvPr/>
        </p:nvSpPr>
        <p:spPr>
          <a:xfrm>
            <a:off x="8229600" y="4264122"/>
            <a:ext cx="3357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Recognizing Active Volunteers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Recognizing Best Organizations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Showcasing most active Cities and States in volunteering.</a:t>
            </a:r>
          </a:p>
        </p:txBody>
      </p:sp>
    </p:spTree>
    <p:extLst>
      <p:ext uri="{BB962C8B-B14F-4D97-AF65-F5344CB8AC3E}">
        <p14:creationId xmlns:p14="http://schemas.microsoft.com/office/powerpoint/2010/main" val="204942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17F301-7F24-B941-AF51-129AE3965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177B0C94-97B7-BF45-A491-D6D2F39BBD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219"/>
            <a:ext cx="9806006" cy="6477000"/>
          </a:xfrm>
        </p:spPr>
      </p:pic>
    </p:spTree>
    <p:extLst>
      <p:ext uri="{BB962C8B-B14F-4D97-AF65-F5344CB8AC3E}">
        <p14:creationId xmlns:p14="http://schemas.microsoft.com/office/powerpoint/2010/main" val="2909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822" y="172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2" y="172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4" descr="http://1.bp.blogspot.com/-cxhrugq0Eok/UMTToPWrkJI/AAAAAAAAARI/_4Gr9V_S_pE/s1600/Indian+Flag+2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09" y="16737"/>
            <a:ext cx="12191533" cy="687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4"/>
          <p:cNvSpPr txBox="1">
            <a:spLocks/>
          </p:cNvSpPr>
          <p:nvPr/>
        </p:nvSpPr>
        <p:spPr>
          <a:xfrm>
            <a:off x="652234" y="4142064"/>
            <a:ext cx="5838439" cy="818068"/>
          </a:xfrm>
          <a:prstGeom prst="rect">
            <a:avLst/>
          </a:prstGeom>
        </p:spPr>
        <p:txBody>
          <a:bodyPr lIns="0" tIns="0" rIns="0" bIns="0" anchor="ctr"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11000" kern="1200">
                <a:solidFill>
                  <a:schemeClr val="bg1"/>
                </a:solidFill>
                <a:latin typeface="KPMG Extralight" panose="020B0303030202040204" pitchFamily="34" charset="0"/>
                <a:ea typeface="+mj-ea"/>
                <a:cs typeface="+mj-cs"/>
              </a:defRPr>
            </a:lvl1pPr>
          </a:lstStyle>
          <a:p>
            <a:endParaRPr lang="en-US" sz="4800" dirty="0">
              <a:solidFill>
                <a:srgbClr val="00B050"/>
              </a:solidFill>
              <a:latin typeface="Univers for KPMG" panose="020B0603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3373" y="-16015"/>
            <a:ext cx="1532820" cy="8050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6737"/>
            <a:ext cx="1584928" cy="8150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7211" y="1568603"/>
            <a:ext cx="9710760" cy="38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8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Annexures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461491" y="2921398"/>
            <a:ext cx="1106424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099" y="366187"/>
            <a:ext cx="10537067" cy="734804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SBM ODF+</a:t>
            </a:r>
            <a:endParaRPr lang="en-US" sz="28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25805" y="3373892"/>
            <a:ext cx="2895678" cy="12817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Toilets constructed in every house with space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85035" y="3373892"/>
            <a:ext cx="2797425" cy="12817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toilets at every 500m for households without space</a:t>
            </a:r>
            <a:endParaRPr lang="en-US" sz="1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866500" y="3373893"/>
            <a:ext cx="2455146" cy="1280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toilets at every 1km in public and commercial areas</a:t>
            </a:r>
            <a:endParaRPr lang="en-US" sz="1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2725805" y="4805398"/>
            <a:ext cx="8633361" cy="747263"/>
          </a:xfrm>
          <a:prstGeom prst="homePlate">
            <a:avLst>
              <a:gd name="adj" fmla="val 27128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toilets fulfill &gt;90% of 22 conditions of cleanliness, maintenance, functionality, accessibility               </a:t>
            </a:r>
            <a:endParaRPr lang="en-US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96209" y="1163995"/>
            <a:ext cx="8408411" cy="3894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SBM ODF+</a:t>
            </a: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96209" y="1584234"/>
            <a:ext cx="8408411" cy="1185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 a single person is found defecating 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and/or 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urinating in the open, 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 all 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community and public toilets are functional and well 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maintained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Pentagon 33"/>
          <p:cNvSpPr/>
          <p:nvPr/>
        </p:nvSpPr>
        <p:spPr>
          <a:xfrm>
            <a:off x="438691" y="3551583"/>
            <a:ext cx="1999709" cy="1160700"/>
          </a:xfrm>
          <a:prstGeom prst="homePlate">
            <a:avLst>
              <a:gd name="adj" fmla="val 3216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Indicative  conditions</a:t>
            </a: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Pentagon 49"/>
          <p:cNvSpPr/>
          <p:nvPr/>
        </p:nvSpPr>
        <p:spPr>
          <a:xfrm>
            <a:off x="464290" y="1687493"/>
            <a:ext cx="1974110" cy="1015950"/>
          </a:xfrm>
          <a:prstGeom prst="homePlate">
            <a:avLst>
              <a:gd name="adj" fmla="val 3216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10029371" y="5878286"/>
            <a:ext cx="827315" cy="4354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10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461491" y="2921398"/>
            <a:ext cx="1106424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099" y="366187"/>
            <a:ext cx="10537067" cy="734804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SBM ODF++</a:t>
            </a:r>
            <a:endParaRPr lang="en-US" sz="28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25805" y="3373892"/>
            <a:ext cx="2895678" cy="1516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toilets connected to either sewer network or safe, on-site containment systems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85035" y="3373892"/>
            <a:ext cx="2797425" cy="1516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Mechanized emptying and conveyance from on-site systems, with well maintained equipment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866500" y="3373892"/>
            <a:ext cx="2455146" cy="15161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 of sewer networks, and of sewage/</a:t>
            </a:r>
            <a:r>
              <a:rPr lang="en-U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septage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treatment plants</a:t>
            </a:r>
          </a:p>
        </p:txBody>
      </p:sp>
      <p:sp>
        <p:nvSpPr>
          <p:cNvPr id="19" name="Pentagon 18"/>
          <p:cNvSpPr/>
          <p:nvPr/>
        </p:nvSpPr>
        <p:spPr>
          <a:xfrm>
            <a:off x="2725805" y="5414999"/>
            <a:ext cx="8633361" cy="1012305"/>
          </a:xfrm>
          <a:prstGeom prst="homePlate">
            <a:avLst>
              <a:gd name="adj" fmla="val 27128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conditions of ODF and ODF</a:t>
            </a:r>
            <a:r>
              <a:rPr lang="en-US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are met, 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least 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 of public/community toilets fulfill 11 additional conditions defined in ODF+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796209" y="1163995"/>
            <a:ext cx="8408411" cy="38949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SBM ODF+ +</a:t>
            </a: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96209" y="1584234"/>
            <a:ext cx="8408411" cy="11857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Faecal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sludge/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septage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sewage is safely managed and treated, with no discharging and/or dumping of untreated </a:t>
            </a:r>
            <a:r>
              <a:rPr lang="en-GB" sz="2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faecal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sludge/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septage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sewage in drains/water bodies/open areas</a:t>
            </a:r>
          </a:p>
        </p:txBody>
      </p:sp>
      <p:sp>
        <p:nvSpPr>
          <p:cNvPr id="34" name="Pentagon 33"/>
          <p:cNvSpPr/>
          <p:nvPr/>
        </p:nvSpPr>
        <p:spPr>
          <a:xfrm>
            <a:off x="438691" y="3551583"/>
            <a:ext cx="1999709" cy="1160700"/>
          </a:xfrm>
          <a:prstGeom prst="homePlate">
            <a:avLst>
              <a:gd name="adj" fmla="val 3216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Indicative  conditions</a:t>
            </a: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Pentagon 49"/>
          <p:cNvSpPr/>
          <p:nvPr/>
        </p:nvSpPr>
        <p:spPr>
          <a:xfrm>
            <a:off x="464290" y="1687493"/>
            <a:ext cx="1974110" cy="1015950"/>
          </a:xfrm>
          <a:prstGeom prst="homePlate">
            <a:avLst>
              <a:gd name="adj" fmla="val 3216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endParaRPr lang="en-US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eft Arrow 13">
            <a:hlinkClick r:id="rId2" action="ppaction://hlinksldjump"/>
          </p:cNvPr>
          <p:cNvSpPr/>
          <p:nvPr/>
        </p:nvSpPr>
        <p:spPr>
          <a:xfrm>
            <a:off x="11112073" y="6427304"/>
            <a:ext cx="827315" cy="4354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82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" name="Object 9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822" y="172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6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2" y="172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310" y="3305"/>
            <a:ext cx="1409418" cy="74019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" y="131"/>
            <a:ext cx="1485843" cy="791785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2873443" y="5000206"/>
            <a:ext cx="215808" cy="341795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defTabSz="914307"/>
            <a:endParaRPr lang="en-US" sz="1500" dirty="0" err="1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486078" y="91372"/>
            <a:ext cx="9272232" cy="564064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Evolution of Swachh Survekshan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5865784" y="5000205"/>
            <a:ext cx="292133" cy="341795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defTabSz="914307"/>
            <a:endParaRPr lang="en-US" sz="1500" dirty="0" err="1">
              <a:solidFill>
                <a:prstClr val="white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8986448" y="4940528"/>
            <a:ext cx="251433" cy="341795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defTabSz="914307"/>
            <a:endParaRPr lang="en-US" sz="1500" dirty="0" err="1">
              <a:solidFill>
                <a:prstClr val="white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1390" y="1320800"/>
            <a:ext cx="2782649" cy="4185126"/>
            <a:chOff x="91390" y="1320800"/>
            <a:chExt cx="2782649" cy="4185126"/>
          </a:xfrm>
        </p:grpSpPr>
        <p:grpSp>
          <p:nvGrpSpPr>
            <p:cNvPr id="2" name="Group 1"/>
            <p:cNvGrpSpPr/>
            <p:nvPr/>
          </p:nvGrpSpPr>
          <p:grpSpPr>
            <a:xfrm>
              <a:off x="91390" y="2124048"/>
              <a:ext cx="2782649" cy="3381878"/>
              <a:chOff x="91390" y="2124048"/>
              <a:chExt cx="2782649" cy="3381878"/>
            </a:xfrm>
          </p:grpSpPr>
          <p:sp>
            <p:nvSpPr>
              <p:cNvPr id="3" name="Rounded Rectangle 2"/>
              <p:cNvSpPr/>
              <p:nvPr/>
            </p:nvSpPr>
            <p:spPr>
              <a:xfrm>
                <a:off x="91390" y="2124048"/>
                <a:ext cx="2782649" cy="697396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2467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SS - 2016</a:t>
                </a:r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103114" y="3050130"/>
                <a:ext cx="2770925" cy="1545103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1999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73 Cities</a:t>
                </a:r>
              </a:p>
              <a:p>
                <a:pPr marL="61906" algn="ctr" defTabSz="914307"/>
                <a:endParaRPr lang="en-US" sz="969" b="1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  <a:p>
                <a:pPr marL="61906" algn="ctr" defTabSz="914307"/>
                <a:r>
                  <a:rPr lang="en-US" sz="1999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With Million+ population and </a:t>
                </a:r>
              </a:p>
              <a:p>
                <a:pPr marL="61906" algn="ctr" defTabSz="914307"/>
                <a:r>
                  <a:rPr lang="en-US" sz="1999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State Capitals</a:t>
                </a: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138282" y="4808530"/>
                <a:ext cx="2735757" cy="697396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2400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No.1: </a:t>
                </a:r>
                <a:r>
                  <a:rPr lang="en-US" sz="2400" b="1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Mysuru</a:t>
                </a:r>
                <a:endParaRPr lang="en-US" sz="2400" b="1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Oval 8"/>
            <p:cNvSpPr/>
            <p:nvPr/>
          </p:nvSpPr>
          <p:spPr>
            <a:xfrm>
              <a:off x="870857" y="1320800"/>
              <a:ext cx="1081257" cy="696686"/>
            </a:xfrm>
            <a:prstGeom prst="ellipse">
              <a:avLst/>
            </a:prstGeom>
            <a:solidFill>
              <a:srgbClr val="00338D"/>
            </a:solidFill>
            <a:ln>
              <a:solidFill>
                <a:srgbClr val="0033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/>
                <a:t>I</a:t>
              </a:r>
              <a:endParaRPr lang="en-US" sz="3200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89252" y="1271661"/>
            <a:ext cx="2815588" cy="4234264"/>
            <a:chOff x="3089252" y="1271661"/>
            <a:chExt cx="2815588" cy="4234264"/>
          </a:xfrm>
        </p:grpSpPr>
        <p:grpSp>
          <p:nvGrpSpPr>
            <p:cNvPr id="5" name="Group 4"/>
            <p:cNvGrpSpPr/>
            <p:nvPr/>
          </p:nvGrpSpPr>
          <p:grpSpPr>
            <a:xfrm>
              <a:off x="3089252" y="2137477"/>
              <a:ext cx="2815588" cy="3368448"/>
              <a:chOff x="3150258" y="2137477"/>
              <a:chExt cx="2815588" cy="3368448"/>
            </a:xfrm>
          </p:grpSpPr>
          <p:sp>
            <p:nvSpPr>
              <p:cNvPr id="15" name="Rounded Rectangle 14"/>
              <p:cNvSpPr/>
              <p:nvPr/>
            </p:nvSpPr>
            <p:spPr>
              <a:xfrm>
                <a:off x="3191387" y="2137477"/>
                <a:ext cx="2690991" cy="697396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2467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SS - 2017</a:t>
                </a:r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3157494" y="3050130"/>
                <a:ext cx="2808352" cy="1545103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endParaRPr lang="en-US" sz="1999" b="1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  <a:p>
                <a:pPr marL="61906" algn="ctr" defTabSz="914307"/>
                <a:r>
                  <a:rPr lang="en-US" sz="1999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434 Cities </a:t>
                </a:r>
              </a:p>
              <a:p>
                <a:pPr marL="61906" algn="ctr" defTabSz="914307"/>
                <a:endParaRPr lang="en-US" sz="1234" b="1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  <a:p>
                <a:pPr marL="61906" algn="ctr" defTabSz="914307"/>
                <a:r>
                  <a:rPr lang="en-US" sz="1999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With 1 Lakh+ Population and</a:t>
                </a:r>
              </a:p>
              <a:p>
                <a:pPr marL="61906" algn="ctr" defTabSz="914307"/>
                <a:r>
                  <a:rPr lang="en-US" sz="1999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State Capitals</a:t>
                </a:r>
              </a:p>
              <a:p>
                <a:pPr marL="61906" algn="ctr" defTabSz="914307"/>
                <a:endParaRPr lang="en-US" sz="1999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3150258" y="4808529"/>
                <a:ext cx="2814992" cy="697396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2467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No.1: Indore</a:t>
                </a: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3944008" y="1271661"/>
              <a:ext cx="1081257" cy="696686"/>
            </a:xfrm>
            <a:prstGeom prst="ellipse">
              <a:avLst/>
            </a:prstGeom>
            <a:solidFill>
              <a:srgbClr val="005EB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/>
                <a:t>II</a:t>
              </a:r>
              <a:endParaRPr lang="en-US" sz="3200" b="1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20053" y="1296230"/>
            <a:ext cx="2866395" cy="4163894"/>
            <a:chOff x="6120053" y="1296230"/>
            <a:chExt cx="2866395" cy="4163894"/>
          </a:xfrm>
        </p:grpSpPr>
        <p:grpSp>
          <p:nvGrpSpPr>
            <p:cNvPr id="6" name="Group 5"/>
            <p:cNvGrpSpPr/>
            <p:nvPr/>
          </p:nvGrpSpPr>
          <p:grpSpPr>
            <a:xfrm>
              <a:off x="6120053" y="2151750"/>
              <a:ext cx="2866395" cy="3308374"/>
              <a:chOff x="6153030" y="2151750"/>
              <a:chExt cx="2866395" cy="3308374"/>
            </a:xfrm>
          </p:grpSpPr>
          <p:sp>
            <p:nvSpPr>
              <p:cNvPr id="16" name="Rounded Rectangle 15"/>
              <p:cNvSpPr/>
              <p:nvPr/>
            </p:nvSpPr>
            <p:spPr>
              <a:xfrm>
                <a:off x="6153030" y="2151750"/>
                <a:ext cx="2866395" cy="697396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2467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SS - 2018</a:t>
                </a: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6153031" y="3057118"/>
                <a:ext cx="2858558" cy="1538114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1999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4,203 Cities</a:t>
                </a: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6153030" y="4762728"/>
                <a:ext cx="2866395" cy="697396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1999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No.1:    Indore</a:t>
                </a:r>
              </a:p>
            </p:txBody>
          </p:sp>
        </p:grpSp>
        <p:sp>
          <p:nvSpPr>
            <p:cNvPr id="31" name="Oval 30"/>
            <p:cNvSpPr/>
            <p:nvPr/>
          </p:nvSpPr>
          <p:spPr>
            <a:xfrm>
              <a:off x="7017159" y="1296230"/>
              <a:ext cx="1081257" cy="696686"/>
            </a:xfrm>
            <a:prstGeom prst="ellipse">
              <a:avLst/>
            </a:prstGeom>
            <a:solidFill>
              <a:srgbClr val="0091D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/>
                <a:t>III</a:t>
              </a:r>
              <a:endParaRPr lang="en-US" sz="3200" b="1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201660" y="1247092"/>
            <a:ext cx="2866395" cy="4213032"/>
            <a:chOff x="9201660" y="1247092"/>
            <a:chExt cx="2866395" cy="4213032"/>
          </a:xfrm>
        </p:grpSpPr>
        <p:grpSp>
          <p:nvGrpSpPr>
            <p:cNvPr id="8" name="Group 7"/>
            <p:cNvGrpSpPr/>
            <p:nvPr/>
          </p:nvGrpSpPr>
          <p:grpSpPr>
            <a:xfrm>
              <a:off x="9201660" y="2151750"/>
              <a:ext cx="2866395" cy="3308374"/>
              <a:chOff x="9201660" y="2151750"/>
              <a:chExt cx="2866395" cy="3308374"/>
            </a:xfrm>
          </p:grpSpPr>
          <p:sp>
            <p:nvSpPr>
              <p:cNvPr id="20" name="Rounded Rectangle 19"/>
              <p:cNvSpPr/>
              <p:nvPr/>
            </p:nvSpPr>
            <p:spPr>
              <a:xfrm>
                <a:off x="9201660" y="2151750"/>
                <a:ext cx="2858558" cy="697396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2467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SS - 2019</a:t>
                </a: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9201660" y="3057118"/>
                <a:ext cx="2858558" cy="1538114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1999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All Cities </a:t>
                </a: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9201660" y="4762728"/>
                <a:ext cx="2866395" cy="697396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61906" algn="ctr" defTabSz="914307"/>
                <a:r>
                  <a:rPr lang="en-US" sz="1999" b="1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No.1:    TBD</a:t>
                </a:r>
              </a:p>
            </p:txBody>
          </p:sp>
        </p:grpSp>
        <p:sp>
          <p:nvSpPr>
            <p:cNvPr id="32" name="Oval 31"/>
            <p:cNvSpPr/>
            <p:nvPr/>
          </p:nvSpPr>
          <p:spPr>
            <a:xfrm>
              <a:off x="10090310" y="1247092"/>
              <a:ext cx="1081257" cy="696686"/>
            </a:xfrm>
            <a:prstGeom prst="ellipse">
              <a:avLst/>
            </a:prstGeom>
            <a:solidFill>
              <a:srgbClr val="48369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/>
                <a:t>IV</a:t>
              </a:r>
              <a:endParaRPr 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26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80245" y="58659"/>
            <a:ext cx="9265024" cy="6629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Highlights of Swachh Survekshan-2018</a:t>
            </a:r>
            <a:endParaRPr lang="en-US" sz="3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897" y="3305"/>
            <a:ext cx="1386244" cy="7401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3" y="-93998"/>
            <a:ext cx="1481078" cy="791785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1228740" y="1092279"/>
            <a:ext cx="2994567" cy="862884"/>
            <a:chOff x="449819" y="1096063"/>
            <a:chExt cx="2994567" cy="86288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7" name="Rectangle 16"/>
            <p:cNvSpPr/>
            <p:nvPr/>
          </p:nvSpPr>
          <p:spPr>
            <a:xfrm>
              <a:off x="1534445" y="1146647"/>
              <a:ext cx="1909941" cy="76944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2800" dirty="0">
                  <a:solidFill>
                    <a:srgbClr val="00338D"/>
                  </a:solidFill>
                </a:rPr>
                <a:t>4,203</a:t>
              </a:r>
              <a:r>
                <a:rPr lang="en-US" sz="1600" dirty="0">
                  <a:solidFill>
                    <a:srgbClr val="00338D"/>
                  </a:solidFill>
                </a:rPr>
                <a:t> ULBs assessed</a:t>
              </a: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4"/>
            <a:srcRect l="4424" t="11656" r="85185" b="73768"/>
            <a:stretch/>
          </p:blipFill>
          <p:spPr>
            <a:xfrm>
              <a:off x="449819" y="1096063"/>
              <a:ext cx="978795" cy="862884"/>
            </a:xfrm>
            <a:prstGeom prst="rect">
              <a:avLst/>
            </a:prstGeom>
            <a:grpFill/>
          </p:spPr>
        </p:pic>
      </p:grpSp>
      <p:grpSp>
        <p:nvGrpSpPr>
          <p:cNvPr id="37" name="Group 36"/>
          <p:cNvGrpSpPr/>
          <p:nvPr/>
        </p:nvGrpSpPr>
        <p:grpSpPr>
          <a:xfrm>
            <a:off x="1253744" y="2288583"/>
            <a:ext cx="2969563" cy="1106705"/>
            <a:chOff x="3521778" y="1063335"/>
            <a:chExt cx="2969563" cy="1106705"/>
          </a:xfrm>
        </p:grpSpPr>
        <p:sp>
          <p:nvSpPr>
            <p:cNvPr id="19" name="Rectangle 18"/>
            <p:cNvSpPr/>
            <p:nvPr/>
          </p:nvSpPr>
          <p:spPr>
            <a:xfrm>
              <a:off x="4589753" y="1063335"/>
              <a:ext cx="1901588" cy="101566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338D"/>
                  </a:solidFill>
                </a:rPr>
                <a:t>1.2 L</a:t>
              </a:r>
            </a:p>
            <a:p>
              <a:r>
                <a:rPr lang="en-US" sz="1600" dirty="0" smtClean="0">
                  <a:solidFill>
                    <a:srgbClr val="00338D"/>
                  </a:solidFill>
                </a:rPr>
                <a:t>Individual households </a:t>
              </a:r>
              <a:r>
                <a:rPr lang="en-US" sz="1600" dirty="0">
                  <a:solidFill>
                    <a:srgbClr val="00338D"/>
                  </a:solidFill>
                </a:rPr>
                <a:t>visited</a:t>
              </a: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5"/>
            <a:srcRect l="43343" t="41736" r="51190" b="47786"/>
            <a:stretch/>
          </p:blipFill>
          <p:spPr>
            <a:xfrm>
              <a:off x="3521778" y="1183649"/>
              <a:ext cx="891414" cy="986391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4475433" y="1095330"/>
            <a:ext cx="3024178" cy="961875"/>
            <a:chOff x="488045" y="2318292"/>
            <a:chExt cx="3024178" cy="961875"/>
          </a:xfrm>
        </p:grpSpPr>
        <p:sp>
          <p:nvSpPr>
            <p:cNvPr id="18" name="Rectangle 17"/>
            <p:cNvSpPr/>
            <p:nvPr/>
          </p:nvSpPr>
          <p:spPr>
            <a:xfrm>
              <a:off x="1602282" y="2328099"/>
              <a:ext cx="1909941" cy="7694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338D"/>
                  </a:solidFill>
                </a:rPr>
                <a:t>38 L </a:t>
              </a:r>
              <a:r>
                <a:rPr lang="en-US" sz="1600" dirty="0">
                  <a:solidFill>
                    <a:srgbClr val="00338D"/>
                  </a:solidFill>
                </a:rPr>
                <a:t>citizens gave </a:t>
              </a:r>
              <a:r>
                <a:rPr lang="en-US" sz="1600" dirty="0" smtClean="0">
                  <a:solidFill>
                    <a:srgbClr val="00338D"/>
                  </a:solidFill>
                </a:rPr>
                <a:t>feedback </a:t>
              </a:r>
              <a:endParaRPr lang="en-US" sz="1600" dirty="0">
                <a:solidFill>
                  <a:srgbClr val="00338D"/>
                </a:solidFill>
              </a:endParaRP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5"/>
            <a:srcRect l="43599" t="55418" r="51064" b="34574"/>
            <a:stretch/>
          </p:blipFill>
          <p:spPr>
            <a:xfrm>
              <a:off x="488045" y="2318292"/>
              <a:ext cx="1021977" cy="961875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4475433" y="2312496"/>
            <a:ext cx="3024178" cy="1015663"/>
            <a:chOff x="3508020" y="2353861"/>
            <a:chExt cx="3024178" cy="1015663"/>
          </a:xfrm>
        </p:grpSpPr>
        <p:sp>
          <p:nvSpPr>
            <p:cNvPr id="20" name="Rectangle 19"/>
            <p:cNvSpPr/>
            <p:nvPr/>
          </p:nvSpPr>
          <p:spPr>
            <a:xfrm>
              <a:off x="4622257" y="2353861"/>
              <a:ext cx="1909941" cy="101566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338D"/>
                  </a:solidFill>
                </a:rPr>
                <a:t>74,875 </a:t>
              </a:r>
              <a:r>
                <a:rPr lang="en-US" sz="1600" dirty="0">
                  <a:solidFill>
                    <a:srgbClr val="00338D"/>
                  </a:solidFill>
                </a:rPr>
                <a:t>waste pickers provided formal livelihood</a:t>
              </a:r>
            </a:p>
          </p:txBody>
        </p:sp>
        <p:pic>
          <p:nvPicPr>
            <p:cNvPr id="29" name="Picture 28" descr="Image result for livelihood nulm"/>
            <p:cNvPicPr/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3" r="19766" b="27230"/>
            <a:stretch/>
          </p:blipFill>
          <p:spPr bwMode="auto">
            <a:xfrm>
              <a:off x="3508020" y="2354381"/>
              <a:ext cx="1012858" cy="92904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36" name="Group 35"/>
          <p:cNvGrpSpPr/>
          <p:nvPr/>
        </p:nvGrpSpPr>
        <p:grpSpPr>
          <a:xfrm>
            <a:off x="1159505" y="5398165"/>
            <a:ext cx="2961962" cy="1115404"/>
            <a:chOff x="6407819" y="2346297"/>
            <a:chExt cx="3054982" cy="1135669"/>
          </a:xfrm>
        </p:grpSpPr>
        <p:sp>
          <p:nvSpPr>
            <p:cNvPr id="21" name="Rectangle 20"/>
            <p:cNvSpPr/>
            <p:nvPr/>
          </p:nvSpPr>
          <p:spPr>
            <a:xfrm>
              <a:off x="7493354" y="2346297"/>
              <a:ext cx="1969447" cy="103411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338D"/>
                  </a:solidFill>
                </a:rPr>
                <a:t>46,000 </a:t>
              </a:r>
              <a:r>
                <a:rPr lang="en-US" sz="1600" dirty="0" smtClean="0">
                  <a:solidFill>
                    <a:srgbClr val="00338D"/>
                  </a:solidFill>
                </a:rPr>
                <a:t>Residential </a:t>
              </a:r>
              <a:r>
                <a:rPr lang="en-US" sz="1600" dirty="0">
                  <a:solidFill>
                    <a:srgbClr val="00338D"/>
                  </a:solidFill>
                </a:rPr>
                <a:t>areas </a:t>
              </a:r>
              <a:r>
                <a:rPr lang="en-US" sz="1600" dirty="0" smtClean="0">
                  <a:solidFill>
                    <a:srgbClr val="00338D"/>
                  </a:solidFill>
                </a:rPr>
                <a:t>covered</a:t>
              </a:r>
              <a:endParaRPr lang="en-US" sz="1600" dirty="0">
                <a:solidFill>
                  <a:srgbClr val="00338D"/>
                </a:solidFill>
              </a:endParaRP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/>
            <a:srcRect l="43343" t="41736" r="51190" b="47786"/>
            <a:stretch/>
          </p:blipFill>
          <p:spPr>
            <a:xfrm>
              <a:off x="6407819" y="2493194"/>
              <a:ext cx="924746" cy="988772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4621201" y="3818272"/>
            <a:ext cx="2840203" cy="1119175"/>
            <a:chOff x="540508" y="3560741"/>
            <a:chExt cx="2840203" cy="900300"/>
          </a:xfrm>
        </p:grpSpPr>
        <p:sp>
          <p:nvSpPr>
            <p:cNvPr id="24" name="Rectangle 23"/>
            <p:cNvSpPr/>
            <p:nvPr/>
          </p:nvSpPr>
          <p:spPr>
            <a:xfrm>
              <a:off x="1478734" y="3568489"/>
              <a:ext cx="1901977" cy="8925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2800" dirty="0" smtClean="0">
                  <a:solidFill>
                    <a:srgbClr val="00338D"/>
                  </a:solidFill>
                </a:rPr>
                <a:t>15,000</a:t>
              </a:r>
            </a:p>
            <a:p>
              <a:r>
                <a:rPr lang="en-US" sz="2400" dirty="0" smtClean="0">
                  <a:solidFill>
                    <a:srgbClr val="00338D"/>
                  </a:solidFill>
                </a:rPr>
                <a:t> </a:t>
              </a:r>
              <a:r>
                <a:rPr lang="en-US" sz="1600" dirty="0" smtClean="0">
                  <a:solidFill>
                    <a:srgbClr val="00338D"/>
                  </a:solidFill>
                </a:rPr>
                <a:t>schools visited </a:t>
              </a:r>
              <a:endParaRPr lang="en-US" sz="1600" dirty="0">
                <a:solidFill>
                  <a:srgbClr val="00338D"/>
                </a:solidFill>
              </a:endParaRPr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508" y="3560741"/>
              <a:ext cx="840354" cy="840354"/>
            </a:xfrm>
            <a:prstGeom prst="rect">
              <a:avLst/>
            </a:prstGeom>
          </p:spPr>
        </p:pic>
      </p:grpSp>
      <p:sp>
        <p:nvSpPr>
          <p:cNvPr id="23" name="Rectangle 22"/>
          <p:cNvSpPr/>
          <p:nvPr/>
        </p:nvSpPr>
        <p:spPr>
          <a:xfrm>
            <a:off x="5488291" y="5398165"/>
            <a:ext cx="1909941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solidFill>
                  <a:srgbClr val="00338D"/>
                </a:solidFill>
              </a:rPr>
              <a:t>79 % </a:t>
            </a:r>
            <a:r>
              <a:rPr lang="en-IN" sz="1400" dirty="0" smtClean="0">
                <a:solidFill>
                  <a:srgbClr val="003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IN" sz="1400" dirty="0">
                <a:solidFill>
                  <a:srgbClr val="003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residents find their </a:t>
            </a:r>
            <a:r>
              <a:rPr lang="en-IN" sz="1400" b="1" dirty="0">
                <a:solidFill>
                  <a:srgbClr val="003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cleaner than last year</a:t>
            </a:r>
            <a:endParaRPr lang="en-US" sz="1400" b="1" dirty="0">
              <a:solidFill>
                <a:srgbClr val="003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8090696" y="1378817"/>
            <a:ext cx="3372323" cy="4651055"/>
            <a:chOff x="8273143" y="1285287"/>
            <a:chExt cx="3372323" cy="4651055"/>
          </a:xfrm>
        </p:grpSpPr>
        <p:sp>
          <p:nvSpPr>
            <p:cNvPr id="46" name="Rectangle 45"/>
            <p:cNvSpPr/>
            <p:nvPr/>
          </p:nvSpPr>
          <p:spPr>
            <a:xfrm>
              <a:off x="8273143" y="1285287"/>
              <a:ext cx="3372323" cy="4651055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8302171" y="1439879"/>
              <a:ext cx="3343295" cy="4161817"/>
              <a:chOff x="8302171" y="1439879"/>
              <a:chExt cx="3343295" cy="4161817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8621789" y="2919450"/>
                <a:ext cx="3023677" cy="1157429"/>
                <a:chOff x="3514778" y="5176327"/>
                <a:chExt cx="3023677" cy="1157429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4238248" y="5176327"/>
                  <a:ext cx="2300207" cy="115742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8124" tIns="48124" rIns="48124" bIns="48124" rtlCol="0" anchor="ctr"/>
                <a:lstStyle/>
                <a:p>
                  <a:pPr algn="ctr"/>
                  <a:r>
                    <a:rPr lang="en-US" sz="2800" dirty="0" smtClean="0">
                      <a:solidFill>
                        <a:srgbClr val="00338D"/>
                      </a:solidFill>
                    </a:rPr>
                    <a:t>1.18 Cr.</a:t>
                  </a:r>
                  <a:endParaRPr lang="en-US" sz="2800" dirty="0">
                    <a:solidFill>
                      <a:srgbClr val="00338D"/>
                    </a:solidFill>
                  </a:endParaRPr>
                </a:p>
                <a:p>
                  <a:pPr algn="ctr"/>
                  <a:r>
                    <a:rPr lang="en-US" sz="1600" dirty="0">
                      <a:solidFill>
                        <a:srgbClr val="00338D"/>
                      </a:solidFill>
                    </a:rPr>
                    <a:t>Complaints Received</a:t>
                  </a:r>
                </a:p>
              </p:txBody>
            </p:sp>
            <p:pic>
              <p:nvPicPr>
                <p:cNvPr id="33" name="Picture 32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14778" y="5350056"/>
                  <a:ext cx="914083" cy="914083"/>
                </a:xfrm>
                <a:prstGeom prst="rect">
                  <a:avLst/>
                </a:prstGeom>
              </p:spPr>
            </p:pic>
          </p:grpSp>
          <p:grpSp>
            <p:nvGrpSpPr>
              <p:cNvPr id="44" name="Group 43"/>
              <p:cNvGrpSpPr/>
              <p:nvPr/>
            </p:nvGrpSpPr>
            <p:grpSpPr>
              <a:xfrm>
                <a:off x="8569160" y="4504416"/>
                <a:ext cx="2958250" cy="1097280"/>
                <a:chOff x="7776180" y="4829304"/>
                <a:chExt cx="3113839" cy="1157429"/>
              </a:xfrm>
            </p:grpSpPr>
            <p:pic>
              <p:nvPicPr>
                <p:cNvPr id="11266" name="Picture 2" descr="Image result for Resolved Icon Logo coloured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98504" y="4958562"/>
                  <a:ext cx="855674" cy="855674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  <p:grpSp>
              <p:nvGrpSpPr>
                <p:cNvPr id="35" name="Group 34"/>
                <p:cNvGrpSpPr/>
                <p:nvPr/>
              </p:nvGrpSpPr>
              <p:grpSpPr>
                <a:xfrm>
                  <a:off x="7776180" y="4829304"/>
                  <a:ext cx="3113839" cy="1157429"/>
                  <a:chOff x="8750733" y="4134100"/>
                  <a:chExt cx="3113839" cy="1157429"/>
                </a:xfrm>
              </p:grpSpPr>
              <p:sp>
                <p:nvSpPr>
                  <p:cNvPr id="16" name="Rectangle 15"/>
                  <p:cNvSpPr/>
                  <p:nvPr/>
                </p:nvSpPr>
                <p:spPr>
                  <a:xfrm>
                    <a:off x="9564365" y="4134100"/>
                    <a:ext cx="2300207" cy="115742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48124" tIns="48124" rIns="48124" bIns="48124" rtlCol="0" anchor="ctr"/>
                  <a:lstStyle/>
                  <a:p>
                    <a:pPr algn="ctr"/>
                    <a:r>
                      <a:rPr lang="en-US" sz="2800" dirty="0" smtClean="0">
                        <a:solidFill>
                          <a:srgbClr val="00338D"/>
                        </a:solidFill>
                      </a:rPr>
                      <a:t>1.13 Cr.</a:t>
                    </a:r>
                    <a:endParaRPr lang="en-US" sz="2800" dirty="0">
                      <a:solidFill>
                        <a:srgbClr val="00338D"/>
                      </a:solidFill>
                    </a:endParaRPr>
                  </a:p>
                  <a:p>
                    <a:pPr algn="ctr"/>
                    <a:r>
                      <a:rPr lang="en-US" sz="1600" dirty="0">
                        <a:solidFill>
                          <a:srgbClr val="00338D"/>
                        </a:solidFill>
                      </a:rPr>
                      <a:t>Complaints Resolved</a:t>
                    </a:r>
                  </a:p>
                </p:txBody>
              </p:sp>
              <p:sp>
                <p:nvSpPr>
                  <p:cNvPr id="2" name="Oval 1"/>
                  <p:cNvSpPr/>
                  <p:nvPr/>
                </p:nvSpPr>
                <p:spPr>
                  <a:xfrm>
                    <a:off x="8750733" y="4216946"/>
                    <a:ext cx="879289" cy="869848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53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4" name="Group 3"/>
              <p:cNvGrpSpPr/>
              <p:nvPr/>
            </p:nvGrpSpPr>
            <p:grpSpPr>
              <a:xfrm>
                <a:off x="8670433" y="1439879"/>
                <a:ext cx="2856975" cy="1097280"/>
                <a:chOff x="8889507" y="2606201"/>
                <a:chExt cx="2801452" cy="1157429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9390751" y="2606201"/>
                  <a:ext cx="2300208" cy="115742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8124" tIns="48124" rIns="48124" bIns="48124" rtlCol="0" anchor="ctr"/>
                <a:lstStyle/>
                <a:p>
                  <a:pPr algn="ctr"/>
                  <a:r>
                    <a:rPr lang="en-US" sz="2800" dirty="0" smtClean="0">
                      <a:solidFill>
                        <a:srgbClr val="00338D"/>
                      </a:solidFill>
                    </a:rPr>
                    <a:t>54 L</a:t>
                  </a:r>
                  <a:endParaRPr lang="en-US" sz="2800" dirty="0">
                    <a:solidFill>
                      <a:srgbClr val="00338D"/>
                    </a:solidFill>
                  </a:endParaRPr>
                </a:p>
                <a:p>
                  <a:pPr algn="ctr"/>
                  <a:r>
                    <a:rPr lang="en-US" sz="1600" dirty="0" smtClean="0">
                      <a:solidFill>
                        <a:srgbClr val="00338D"/>
                      </a:solidFill>
                    </a:rPr>
                    <a:t>Swachhata App </a:t>
                  </a:r>
                  <a:r>
                    <a:rPr lang="en-US" sz="1600" dirty="0">
                      <a:solidFill>
                        <a:srgbClr val="00338D"/>
                      </a:solidFill>
                    </a:rPr>
                    <a:t>Downloaded</a:t>
                  </a:r>
                </a:p>
              </p:txBody>
            </p:sp>
            <p:pic>
              <p:nvPicPr>
                <p:cNvPr id="11268" name="Picture 4" descr="Image result for Swachhata app logo mohua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89507" y="2875310"/>
                  <a:ext cx="741281" cy="74128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cxnSp>
            <p:nvCxnSpPr>
              <p:cNvPr id="48" name="Straight Connector 47"/>
              <p:cNvCxnSpPr/>
              <p:nvPr/>
            </p:nvCxnSpPr>
            <p:spPr>
              <a:xfrm>
                <a:off x="8316685" y="2731254"/>
                <a:ext cx="3328781" cy="0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8302171" y="4325689"/>
                <a:ext cx="3343295" cy="14549"/>
              </a:xfrm>
              <a:prstGeom prst="line">
                <a:avLst/>
              </a:prstGeom>
              <a:ln w="28575">
                <a:solidFill>
                  <a:srgbClr val="7030A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4553"/>
          <a:stretch/>
        </p:blipFill>
        <p:spPr>
          <a:xfrm>
            <a:off x="4509309" y="5542441"/>
            <a:ext cx="788737" cy="664998"/>
          </a:xfrm>
          <a:prstGeom prst="rect">
            <a:avLst/>
          </a:prstGeom>
        </p:spPr>
      </p:pic>
      <p:grpSp>
        <p:nvGrpSpPr>
          <p:cNvPr id="58" name="Group 57"/>
          <p:cNvGrpSpPr/>
          <p:nvPr/>
        </p:nvGrpSpPr>
        <p:grpSpPr>
          <a:xfrm>
            <a:off x="1262565" y="3701434"/>
            <a:ext cx="2960742" cy="1378722"/>
            <a:chOff x="1262565" y="3701434"/>
            <a:chExt cx="2960742" cy="1378722"/>
          </a:xfrm>
        </p:grpSpPr>
        <p:grpSp>
          <p:nvGrpSpPr>
            <p:cNvPr id="42" name="Group 41"/>
            <p:cNvGrpSpPr/>
            <p:nvPr/>
          </p:nvGrpSpPr>
          <p:grpSpPr>
            <a:xfrm>
              <a:off x="1262565" y="3701434"/>
              <a:ext cx="2960742" cy="1378722"/>
              <a:chOff x="3616397" y="3618098"/>
              <a:chExt cx="2960742" cy="1378722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4667659" y="3734936"/>
                <a:ext cx="1909480" cy="126188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solidFill>
                      <a:srgbClr val="00338D"/>
                    </a:solidFill>
                  </a:rPr>
                  <a:t>11,000 </a:t>
                </a:r>
                <a:r>
                  <a:rPr lang="en-US" sz="1600" dirty="0">
                    <a:solidFill>
                      <a:srgbClr val="00338D"/>
                    </a:solidFill>
                  </a:rPr>
                  <a:t>BGG/RWA/railway </a:t>
                </a:r>
                <a:r>
                  <a:rPr lang="en-US" sz="1600" dirty="0" smtClean="0">
                    <a:solidFill>
                      <a:srgbClr val="00338D"/>
                    </a:solidFill>
                  </a:rPr>
                  <a:t>station bus &amp; auto stands</a:t>
                </a:r>
                <a:endParaRPr lang="en-US" sz="1600" dirty="0">
                  <a:solidFill>
                    <a:srgbClr val="00338D"/>
                  </a:solidFill>
                </a:endParaRPr>
              </a:p>
            </p:txBody>
          </p:sp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16397" y="3618098"/>
                <a:ext cx="736616" cy="736616"/>
              </a:xfrm>
              <a:prstGeom prst="rect">
                <a:avLst/>
              </a:prstGeom>
            </p:spPr>
          </p:pic>
        </p:grpSp>
        <p:pic>
          <p:nvPicPr>
            <p:cNvPr id="11270" name="Picture 6" descr="Image result for logo of bus station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8906" y="4419219"/>
              <a:ext cx="617027" cy="61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6661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9"/>
          <p:cNvSpPr>
            <a:spLocks noEditPoints="1"/>
          </p:cNvSpPr>
          <p:nvPr/>
        </p:nvSpPr>
        <p:spPr bwMode="auto">
          <a:xfrm>
            <a:off x="502445" y="2983316"/>
            <a:ext cx="548640" cy="548640"/>
          </a:xfrm>
          <a:custGeom>
            <a:avLst/>
            <a:gdLst>
              <a:gd name="T0" fmla="*/ 63 w 1268"/>
              <a:gd name="T1" fmla="*/ 759 h 866"/>
              <a:gd name="T2" fmla="*/ 2 w 1268"/>
              <a:gd name="T3" fmla="*/ 707 h 866"/>
              <a:gd name="T4" fmla="*/ 20 w 1268"/>
              <a:gd name="T5" fmla="*/ 591 h 866"/>
              <a:gd name="T6" fmla="*/ 164 w 1268"/>
              <a:gd name="T7" fmla="*/ 512 h 866"/>
              <a:gd name="T8" fmla="*/ 170 w 1268"/>
              <a:gd name="T9" fmla="*/ 438 h 866"/>
              <a:gd name="T10" fmla="*/ 148 w 1268"/>
              <a:gd name="T11" fmla="*/ 386 h 866"/>
              <a:gd name="T12" fmla="*/ 121 w 1268"/>
              <a:gd name="T13" fmla="*/ 340 h 866"/>
              <a:gd name="T14" fmla="*/ 126 w 1268"/>
              <a:gd name="T15" fmla="*/ 289 h 866"/>
              <a:gd name="T16" fmla="*/ 147 w 1268"/>
              <a:gd name="T17" fmla="*/ 289 h 866"/>
              <a:gd name="T18" fmla="*/ 156 w 1268"/>
              <a:gd name="T19" fmla="*/ 162 h 866"/>
              <a:gd name="T20" fmla="*/ 257 w 1268"/>
              <a:gd name="T21" fmla="*/ 94 h 866"/>
              <a:gd name="T22" fmla="*/ 333 w 1268"/>
              <a:gd name="T23" fmla="*/ 109 h 866"/>
              <a:gd name="T24" fmla="*/ 400 w 1268"/>
              <a:gd name="T25" fmla="*/ 210 h 866"/>
              <a:gd name="T26" fmla="*/ 400 w 1268"/>
              <a:gd name="T27" fmla="*/ 292 h 866"/>
              <a:gd name="T28" fmla="*/ 425 w 1268"/>
              <a:gd name="T29" fmla="*/ 301 h 866"/>
              <a:gd name="T30" fmla="*/ 412 w 1268"/>
              <a:gd name="T31" fmla="*/ 368 h 866"/>
              <a:gd name="T32" fmla="*/ 390 w 1268"/>
              <a:gd name="T33" fmla="*/ 386 h 866"/>
              <a:gd name="T34" fmla="*/ 361 w 1268"/>
              <a:gd name="T35" fmla="*/ 473 h 866"/>
              <a:gd name="T36" fmla="*/ 422 w 1268"/>
              <a:gd name="T37" fmla="*/ 548 h 866"/>
              <a:gd name="T38" fmla="*/ 304 w 1268"/>
              <a:gd name="T39" fmla="*/ 632 h 866"/>
              <a:gd name="T40" fmla="*/ 1252 w 1268"/>
              <a:gd name="T41" fmla="*/ 609 h 866"/>
              <a:gd name="T42" fmla="*/ 1137 w 1268"/>
              <a:gd name="T43" fmla="*/ 543 h 866"/>
              <a:gd name="T44" fmla="*/ 1117 w 1268"/>
              <a:gd name="T45" fmla="*/ 488 h 866"/>
              <a:gd name="T46" fmla="*/ 1219 w 1268"/>
              <a:gd name="T47" fmla="*/ 445 h 866"/>
              <a:gd name="T48" fmla="*/ 1227 w 1268"/>
              <a:gd name="T49" fmla="*/ 400 h 866"/>
              <a:gd name="T50" fmla="*/ 1182 w 1268"/>
              <a:gd name="T51" fmla="*/ 311 h 866"/>
              <a:gd name="T52" fmla="*/ 1134 w 1268"/>
              <a:gd name="T53" fmla="*/ 171 h 866"/>
              <a:gd name="T54" fmla="*/ 1009 w 1268"/>
              <a:gd name="T55" fmla="*/ 135 h 866"/>
              <a:gd name="T56" fmla="*/ 912 w 1268"/>
              <a:gd name="T57" fmla="*/ 214 h 866"/>
              <a:gd name="T58" fmla="*/ 869 w 1268"/>
              <a:gd name="T59" fmla="*/ 378 h 866"/>
              <a:gd name="T60" fmla="*/ 828 w 1268"/>
              <a:gd name="T61" fmla="*/ 424 h 866"/>
              <a:gd name="T62" fmla="*/ 917 w 1268"/>
              <a:gd name="T63" fmla="*/ 469 h 866"/>
              <a:gd name="T64" fmla="*/ 956 w 1268"/>
              <a:gd name="T65" fmla="*/ 522 h 866"/>
              <a:gd name="T66" fmla="*/ 962 w 1268"/>
              <a:gd name="T67" fmla="*/ 593 h 866"/>
              <a:gd name="T68" fmla="*/ 1018 w 1268"/>
              <a:gd name="T69" fmla="*/ 718 h 866"/>
              <a:gd name="T70" fmla="*/ 1200 w 1268"/>
              <a:gd name="T71" fmla="*/ 754 h 866"/>
              <a:gd name="T72" fmla="*/ 1267 w 1268"/>
              <a:gd name="T73" fmla="*/ 705 h 866"/>
              <a:gd name="T74" fmla="*/ 933 w 1268"/>
              <a:gd name="T75" fmla="*/ 607 h 866"/>
              <a:gd name="T76" fmla="*/ 766 w 1268"/>
              <a:gd name="T77" fmla="*/ 506 h 866"/>
              <a:gd name="T78" fmla="*/ 798 w 1268"/>
              <a:gd name="T79" fmla="*/ 379 h 866"/>
              <a:gd name="T80" fmla="*/ 823 w 1268"/>
              <a:gd name="T81" fmla="*/ 367 h 866"/>
              <a:gd name="T82" fmla="*/ 849 w 1268"/>
              <a:gd name="T83" fmla="*/ 285 h 866"/>
              <a:gd name="T84" fmla="*/ 826 w 1268"/>
              <a:gd name="T85" fmla="*/ 254 h 866"/>
              <a:gd name="T86" fmla="*/ 819 w 1268"/>
              <a:gd name="T87" fmla="*/ 124 h 866"/>
              <a:gd name="T88" fmla="*/ 704 w 1268"/>
              <a:gd name="T89" fmla="*/ 7 h 866"/>
              <a:gd name="T90" fmla="*/ 551 w 1268"/>
              <a:gd name="T91" fmla="*/ 29 h 866"/>
              <a:gd name="T92" fmla="*/ 474 w 1268"/>
              <a:gd name="T93" fmla="*/ 176 h 866"/>
              <a:gd name="T94" fmla="*/ 473 w 1268"/>
              <a:gd name="T95" fmla="*/ 254 h 866"/>
              <a:gd name="T96" fmla="*/ 455 w 1268"/>
              <a:gd name="T97" fmla="*/ 294 h 866"/>
              <a:gd name="T98" fmla="*/ 481 w 1268"/>
              <a:gd name="T99" fmla="*/ 371 h 866"/>
              <a:gd name="T100" fmla="*/ 506 w 1268"/>
              <a:gd name="T101" fmla="*/ 378 h 866"/>
              <a:gd name="T102" fmla="*/ 533 w 1268"/>
              <a:gd name="T103" fmla="*/ 513 h 866"/>
              <a:gd name="T104" fmla="*/ 356 w 1268"/>
              <a:gd name="T105" fmla="*/ 615 h 866"/>
              <a:gd name="T106" fmla="*/ 308 w 1268"/>
              <a:gd name="T107" fmla="*/ 720 h 866"/>
              <a:gd name="T108" fmla="*/ 332 w 1268"/>
              <a:gd name="T109" fmla="*/ 829 h 866"/>
              <a:gd name="T110" fmla="*/ 544 w 1268"/>
              <a:gd name="T111" fmla="*/ 865 h 866"/>
              <a:gd name="T112" fmla="*/ 932 w 1268"/>
              <a:gd name="T113" fmla="*/ 847 h 866"/>
              <a:gd name="T114" fmla="*/ 992 w 1268"/>
              <a:gd name="T115" fmla="*/ 772 h 866"/>
              <a:gd name="T116" fmla="*/ 972 w 1268"/>
              <a:gd name="T117" fmla="*/ 64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8" h="866">
                <a:moveTo>
                  <a:pt x="280" y="772"/>
                </a:moveTo>
                <a:lnTo>
                  <a:pt x="275" y="772"/>
                </a:lnTo>
                <a:lnTo>
                  <a:pt x="271" y="772"/>
                </a:lnTo>
                <a:lnTo>
                  <a:pt x="226" y="771"/>
                </a:lnTo>
                <a:lnTo>
                  <a:pt x="187" y="770"/>
                </a:lnTo>
                <a:lnTo>
                  <a:pt x="153" y="769"/>
                </a:lnTo>
                <a:lnTo>
                  <a:pt x="125" y="767"/>
                </a:lnTo>
                <a:lnTo>
                  <a:pt x="100" y="765"/>
                </a:lnTo>
                <a:lnTo>
                  <a:pt x="79" y="762"/>
                </a:lnTo>
                <a:lnTo>
                  <a:pt x="63" y="759"/>
                </a:lnTo>
                <a:lnTo>
                  <a:pt x="49" y="756"/>
                </a:lnTo>
                <a:lnTo>
                  <a:pt x="39" y="753"/>
                </a:lnTo>
                <a:lnTo>
                  <a:pt x="30" y="750"/>
                </a:lnTo>
                <a:lnTo>
                  <a:pt x="24" y="745"/>
                </a:lnTo>
                <a:lnTo>
                  <a:pt x="20" y="742"/>
                </a:lnTo>
                <a:lnTo>
                  <a:pt x="13" y="734"/>
                </a:lnTo>
                <a:lnTo>
                  <a:pt x="8" y="727"/>
                </a:lnTo>
                <a:lnTo>
                  <a:pt x="6" y="722"/>
                </a:lnTo>
                <a:lnTo>
                  <a:pt x="4" y="715"/>
                </a:lnTo>
                <a:lnTo>
                  <a:pt x="2" y="707"/>
                </a:lnTo>
                <a:lnTo>
                  <a:pt x="1" y="698"/>
                </a:lnTo>
                <a:lnTo>
                  <a:pt x="0" y="678"/>
                </a:lnTo>
                <a:lnTo>
                  <a:pt x="1" y="655"/>
                </a:lnTo>
                <a:lnTo>
                  <a:pt x="2" y="645"/>
                </a:lnTo>
                <a:lnTo>
                  <a:pt x="4" y="634"/>
                </a:lnTo>
                <a:lnTo>
                  <a:pt x="6" y="624"/>
                </a:lnTo>
                <a:lnTo>
                  <a:pt x="9" y="614"/>
                </a:lnTo>
                <a:lnTo>
                  <a:pt x="12" y="605"/>
                </a:lnTo>
                <a:lnTo>
                  <a:pt x="15" y="597"/>
                </a:lnTo>
                <a:lnTo>
                  <a:pt x="20" y="591"/>
                </a:lnTo>
                <a:lnTo>
                  <a:pt x="24" y="587"/>
                </a:lnTo>
                <a:lnTo>
                  <a:pt x="30" y="580"/>
                </a:lnTo>
                <a:lnTo>
                  <a:pt x="39" y="574"/>
                </a:lnTo>
                <a:lnTo>
                  <a:pt x="48" y="566"/>
                </a:lnTo>
                <a:lnTo>
                  <a:pt x="60" y="560"/>
                </a:lnTo>
                <a:lnTo>
                  <a:pt x="92" y="545"/>
                </a:lnTo>
                <a:lnTo>
                  <a:pt x="126" y="530"/>
                </a:lnTo>
                <a:lnTo>
                  <a:pt x="140" y="524"/>
                </a:lnTo>
                <a:lnTo>
                  <a:pt x="154" y="518"/>
                </a:lnTo>
                <a:lnTo>
                  <a:pt x="164" y="512"/>
                </a:lnTo>
                <a:lnTo>
                  <a:pt x="170" y="508"/>
                </a:lnTo>
                <a:lnTo>
                  <a:pt x="173" y="503"/>
                </a:lnTo>
                <a:lnTo>
                  <a:pt x="178" y="493"/>
                </a:lnTo>
                <a:lnTo>
                  <a:pt x="180" y="487"/>
                </a:lnTo>
                <a:lnTo>
                  <a:pt x="181" y="481"/>
                </a:lnTo>
                <a:lnTo>
                  <a:pt x="182" y="473"/>
                </a:lnTo>
                <a:lnTo>
                  <a:pt x="181" y="466"/>
                </a:lnTo>
                <a:lnTo>
                  <a:pt x="180" y="459"/>
                </a:lnTo>
                <a:lnTo>
                  <a:pt x="178" y="453"/>
                </a:lnTo>
                <a:lnTo>
                  <a:pt x="170" y="438"/>
                </a:lnTo>
                <a:lnTo>
                  <a:pt x="165" y="422"/>
                </a:lnTo>
                <a:lnTo>
                  <a:pt x="161" y="404"/>
                </a:lnTo>
                <a:lnTo>
                  <a:pt x="156" y="386"/>
                </a:lnTo>
                <a:lnTo>
                  <a:pt x="154" y="386"/>
                </a:lnTo>
                <a:lnTo>
                  <a:pt x="152" y="386"/>
                </a:lnTo>
                <a:lnTo>
                  <a:pt x="151" y="386"/>
                </a:lnTo>
                <a:lnTo>
                  <a:pt x="151" y="386"/>
                </a:lnTo>
                <a:lnTo>
                  <a:pt x="151" y="386"/>
                </a:lnTo>
                <a:lnTo>
                  <a:pt x="151" y="386"/>
                </a:lnTo>
                <a:lnTo>
                  <a:pt x="148" y="386"/>
                </a:lnTo>
                <a:lnTo>
                  <a:pt x="144" y="385"/>
                </a:lnTo>
                <a:lnTo>
                  <a:pt x="140" y="384"/>
                </a:lnTo>
                <a:lnTo>
                  <a:pt x="137" y="381"/>
                </a:lnTo>
                <a:lnTo>
                  <a:pt x="135" y="378"/>
                </a:lnTo>
                <a:lnTo>
                  <a:pt x="133" y="375"/>
                </a:lnTo>
                <a:lnTo>
                  <a:pt x="131" y="368"/>
                </a:lnTo>
                <a:lnTo>
                  <a:pt x="130" y="365"/>
                </a:lnTo>
                <a:lnTo>
                  <a:pt x="129" y="361"/>
                </a:lnTo>
                <a:lnTo>
                  <a:pt x="126" y="350"/>
                </a:lnTo>
                <a:lnTo>
                  <a:pt x="121" y="340"/>
                </a:lnTo>
                <a:lnTo>
                  <a:pt x="119" y="332"/>
                </a:lnTo>
                <a:lnTo>
                  <a:pt x="118" y="327"/>
                </a:lnTo>
                <a:lnTo>
                  <a:pt x="116" y="321"/>
                </a:lnTo>
                <a:lnTo>
                  <a:pt x="115" y="312"/>
                </a:lnTo>
                <a:lnTo>
                  <a:pt x="115" y="304"/>
                </a:lnTo>
                <a:lnTo>
                  <a:pt x="116" y="301"/>
                </a:lnTo>
                <a:lnTo>
                  <a:pt x="117" y="297"/>
                </a:lnTo>
                <a:lnTo>
                  <a:pt x="119" y="294"/>
                </a:lnTo>
                <a:lnTo>
                  <a:pt x="121" y="292"/>
                </a:lnTo>
                <a:lnTo>
                  <a:pt x="126" y="289"/>
                </a:lnTo>
                <a:lnTo>
                  <a:pt x="131" y="289"/>
                </a:lnTo>
                <a:lnTo>
                  <a:pt x="132" y="289"/>
                </a:lnTo>
                <a:lnTo>
                  <a:pt x="134" y="289"/>
                </a:lnTo>
                <a:lnTo>
                  <a:pt x="137" y="290"/>
                </a:lnTo>
                <a:lnTo>
                  <a:pt x="140" y="292"/>
                </a:lnTo>
                <a:lnTo>
                  <a:pt x="141" y="292"/>
                </a:lnTo>
                <a:lnTo>
                  <a:pt x="141" y="293"/>
                </a:lnTo>
                <a:lnTo>
                  <a:pt x="144" y="292"/>
                </a:lnTo>
                <a:lnTo>
                  <a:pt x="145" y="291"/>
                </a:lnTo>
                <a:lnTo>
                  <a:pt x="147" y="289"/>
                </a:lnTo>
                <a:lnTo>
                  <a:pt x="147" y="287"/>
                </a:lnTo>
                <a:lnTo>
                  <a:pt x="144" y="271"/>
                </a:lnTo>
                <a:lnTo>
                  <a:pt x="143" y="255"/>
                </a:lnTo>
                <a:lnTo>
                  <a:pt x="141" y="239"/>
                </a:lnTo>
                <a:lnTo>
                  <a:pt x="140" y="223"/>
                </a:lnTo>
                <a:lnTo>
                  <a:pt x="141" y="210"/>
                </a:lnTo>
                <a:lnTo>
                  <a:pt x="144" y="198"/>
                </a:lnTo>
                <a:lnTo>
                  <a:pt x="147" y="185"/>
                </a:lnTo>
                <a:lnTo>
                  <a:pt x="151" y="173"/>
                </a:lnTo>
                <a:lnTo>
                  <a:pt x="156" y="162"/>
                </a:lnTo>
                <a:lnTo>
                  <a:pt x="163" y="151"/>
                </a:lnTo>
                <a:lnTo>
                  <a:pt x="170" y="141"/>
                </a:lnTo>
                <a:lnTo>
                  <a:pt x="179" y="132"/>
                </a:lnTo>
                <a:lnTo>
                  <a:pt x="188" y="124"/>
                </a:lnTo>
                <a:lnTo>
                  <a:pt x="198" y="116"/>
                </a:lnTo>
                <a:lnTo>
                  <a:pt x="208" y="109"/>
                </a:lnTo>
                <a:lnTo>
                  <a:pt x="220" y="103"/>
                </a:lnTo>
                <a:lnTo>
                  <a:pt x="232" y="99"/>
                </a:lnTo>
                <a:lnTo>
                  <a:pt x="244" y="96"/>
                </a:lnTo>
                <a:lnTo>
                  <a:pt x="257" y="94"/>
                </a:lnTo>
                <a:lnTo>
                  <a:pt x="271" y="94"/>
                </a:lnTo>
                <a:lnTo>
                  <a:pt x="271" y="94"/>
                </a:lnTo>
                <a:lnTo>
                  <a:pt x="271" y="94"/>
                </a:lnTo>
                <a:lnTo>
                  <a:pt x="271" y="94"/>
                </a:lnTo>
                <a:lnTo>
                  <a:pt x="271" y="94"/>
                </a:lnTo>
                <a:lnTo>
                  <a:pt x="284" y="94"/>
                </a:lnTo>
                <a:lnTo>
                  <a:pt x="297" y="96"/>
                </a:lnTo>
                <a:lnTo>
                  <a:pt x="310" y="99"/>
                </a:lnTo>
                <a:lnTo>
                  <a:pt x="322" y="103"/>
                </a:lnTo>
                <a:lnTo>
                  <a:pt x="333" y="109"/>
                </a:lnTo>
                <a:lnTo>
                  <a:pt x="344" y="116"/>
                </a:lnTo>
                <a:lnTo>
                  <a:pt x="353" y="124"/>
                </a:lnTo>
                <a:lnTo>
                  <a:pt x="363" y="132"/>
                </a:lnTo>
                <a:lnTo>
                  <a:pt x="371" y="141"/>
                </a:lnTo>
                <a:lnTo>
                  <a:pt x="379" y="151"/>
                </a:lnTo>
                <a:lnTo>
                  <a:pt x="385" y="162"/>
                </a:lnTo>
                <a:lnTo>
                  <a:pt x="390" y="173"/>
                </a:lnTo>
                <a:lnTo>
                  <a:pt x="395" y="185"/>
                </a:lnTo>
                <a:lnTo>
                  <a:pt x="398" y="198"/>
                </a:lnTo>
                <a:lnTo>
                  <a:pt x="400" y="210"/>
                </a:lnTo>
                <a:lnTo>
                  <a:pt x="401" y="223"/>
                </a:lnTo>
                <a:lnTo>
                  <a:pt x="401" y="239"/>
                </a:lnTo>
                <a:lnTo>
                  <a:pt x="399" y="255"/>
                </a:lnTo>
                <a:lnTo>
                  <a:pt x="398" y="271"/>
                </a:lnTo>
                <a:lnTo>
                  <a:pt x="395" y="287"/>
                </a:lnTo>
                <a:lnTo>
                  <a:pt x="396" y="289"/>
                </a:lnTo>
                <a:lnTo>
                  <a:pt x="397" y="291"/>
                </a:lnTo>
                <a:lnTo>
                  <a:pt x="398" y="292"/>
                </a:lnTo>
                <a:lnTo>
                  <a:pt x="400" y="293"/>
                </a:lnTo>
                <a:lnTo>
                  <a:pt x="400" y="292"/>
                </a:lnTo>
                <a:lnTo>
                  <a:pt x="401" y="292"/>
                </a:lnTo>
                <a:lnTo>
                  <a:pt x="404" y="290"/>
                </a:lnTo>
                <a:lnTo>
                  <a:pt x="407" y="289"/>
                </a:lnTo>
                <a:lnTo>
                  <a:pt x="409" y="289"/>
                </a:lnTo>
                <a:lnTo>
                  <a:pt x="410" y="289"/>
                </a:lnTo>
                <a:lnTo>
                  <a:pt x="416" y="289"/>
                </a:lnTo>
                <a:lnTo>
                  <a:pt x="421" y="292"/>
                </a:lnTo>
                <a:lnTo>
                  <a:pt x="422" y="294"/>
                </a:lnTo>
                <a:lnTo>
                  <a:pt x="424" y="297"/>
                </a:lnTo>
                <a:lnTo>
                  <a:pt x="425" y="301"/>
                </a:lnTo>
                <a:lnTo>
                  <a:pt x="426" y="304"/>
                </a:lnTo>
                <a:lnTo>
                  <a:pt x="426" y="312"/>
                </a:lnTo>
                <a:lnTo>
                  <a:pt x="425" y="321"/>
                </a:lnTo>
                <a:lnTo>
                  <a:pt x="423" y="327"/>
                </a:lnTo>
                <a:lnTo>
                  <a:pt x="422" y="332"/>
                </a:lnTo>
                <a:lnTo>
                  <a:pt x="420" y="340"/>
                </a:lnTo>
                <a:lnTo>
                  <a:pt x="417" y="350"/>
                </a:lnTo>
                <a:lnTo>
                  <a:pt x="414" y="361"/>
                </a:lnTo>
                <a:lnTo>
                  <a:pt x="412" y="365"/>
                </a:lnTo>
                <a:lnTo>
                  <a:pt x="412" y="368"/>
                </a:lnTo>
                <a:lnTo>
                  <a:pt x="408" y="375"/>
                </a:lnTo>
                <a:lnTo>
                  <a:pt x="406" y="378"/>
                </a:lnTo>
                <a:lnTo>
                  <a:pt x="404" y="381"/>
                </a:lnTo>
                <a:lnTo>
                  <a:pt x="401" y="384"/>
                </a:lnTo>
                <a:lnTo>
                  <a:pt x="398" y="385"/>
                </a:lnTo>
                <a:lnTo>
                  <a:pt x="394" y="386"/>
                </a:lnTo>
                <a:lnTo>
                  <a:pt x="390" y="386"/>
                </a:lnTo>
                <a:lnTo>
                  <a:pt x="390" y="386"/>
                </a:lnTo>
                <a:lnTo>
                  <a:pt x="390" y="386"/>
                </a:lnTo>
                <a:lnTo>
                  <a:pt x="390" y="386"/>
                </a:lnTo>
                <a:lnTo>
                  <a:pt x="390" y="386"/>
                </a:lnTo>
                <a:lnTo>
                  <a:pt x="387" y="386"/>
                </a:lnTo>
                <a:lnTo>
                  <a:pt x="385" y="386"/>
                </a:lnTo>
                <a:lnTo>
                  <a:pt x="381" y="404"/>
                </a:lnTo>
                <a:lnTo>
                  <a:pt x="377" y="422"/>
                </a:lnTo>
                <a:lnTo>
                  <a:pt x="371" y="438"/>
                </a:lnTo>
                <a:lnTo>
                  <a:pt x="364" y="453"/>
                </a:lnTo>
                <a:lnTo>
                  <a:pt x="362" y="459"/>
                </a:lnTo>
                <a:lnTo>
                  <a:pt x="361" y="466"/>
                </a:lnTo>
                <a:lnTo>
                  <a:pt x="361" y="473"/>
                </a:lnTo>
                <a:lnTo>
                  <a:pt x="361" y="481"/>
                </a:lnTo>
                <a:lnTo>
                  <a:pt x="362" y="487"/>
                </a:lnTo>
                <a:lnTo>
                  <a:pt x="364" y="493"/>
                </a:lnTo>
                <a:lnTo>
                  <a:pt x="368" y="503"/>
                </a:lnTo>
                <a:lnTo>
                  <a:pt x="371" y="508"/>
                </a:lnTo>
                <a:lnTo>
                  <a:pt x="381" y="515"/>
                </a:lnTo>
                <a:lnTo>
                  <a:pt x="397" y="522"/>
                </a:lnTo>
                <a:lnTo>
                  <a:pt x="418" y="531"/>
                </a:lnTo>
                <a:lnTo>
                  <a:pt x="441" y="541"/>
                </a:lnTo>
                <a:lnTo>
                  <a:pt x="422" y="548"/>
                </a:lnTo>
                <a:lnTo>
                  <a:pt x="404" y="557"/>
                </a:lnTo>
                <a:lnTo>
                  <a:pt x="386" y="565"/>
                </a:lnTo>
                <a:lnTo>
                  <a:pt x="369" y="574"/>
                </a:lnTo>
                <a:lnTo>
                  <a:pt x="353" y="583"/>
                </a:lnTo>
                <a:lnTo>
                  <a:pt x="340" y="593"/>
                </a:lnTo>
                <a:lnTo>
                  <a:pt x="328" y="602"/>
                </a:lnTo>
                <a:lnTo>
                  <a:pt x="318" y="612"/>
                </a:lnTo>
                <a:lnTo>
                  <a:pt x="313" y="617"/>
                </a:lnTo>
                <a:lnTo>
                  <a:pt x="308" y="625"/>
                </a:lnTo>
                <a:lnTo>
                  <a:pt x="304" y="632"/>
                </a:lnTo>
                <a:lnTo>
                  <a:pt x="299" y="641"/>
                </a:lnTo>
                <a:lnTo>
                  <a:pt x="295" y="650"/>
                </a:lnTo>
                <a:lnTo>
                  <a:pt x="292" y="660"/>
                </a:lnTo>
                <a:lnTo>
                  <a:pt x="289" y="670"/>
                </a:lnTo>
                <a:lnTo>
                  <a:pt x="286" y="681"/>
                </a:lnTo>
                <a:lnTo>
                  <a:pt x="282" y="703"/>
                </a:lnTo>
                <a:lnTo>
                  <a:pt x="279" y="726"/>
                </a:lnTo>
                <a:lnTo>
                  <a:pt x="279" y="750"/>
                </a:lnTo>
                <a:lnTo>
                  <a:pt x="280" y="772"/>
                </a:lnTo>
                <a:close/>
                <a:moveTo>
                  <a:pt x="1252" y="609"/>
                </a:moveTo>
                <a:lnTo>
                  <a:pt x="1250" y="606"/>
                </a:lnTo>
                <a:lnTo>
                  <a:pt x="1248" y="602"/>
                </a:lnTo>
                <a:lnTo>
                  <a:pt x="1243" y="597"/>
                </a:lnTo>
                <a:lnTo>
                  <a:pt x="1237" y="592"/>
                </a:lnTo>
                <a:lnTo>
                  <a:pt x="1228" y="585"/>
                </a:lnTo>
                <a:lnTo>
                  <a:pt x="1219" y="580"/>
                </a:lnTo>
                <a:lnTo>
                  <a:pt x="1191" y="566"/>
                </a:lnTo>
                <a:lnTo>
                  <a:pt x="1161" y="555"/>
                </a:lnTo>
                <a:lnTo>
                  <a:pt x="1148" y="548"/>
                </a:lnTo>
                <a:lnTo>
                  <a:pt x="1137" y="543"/>
                </a:lnTo>
                <a:lnTo>
                  <a:pt x="1128" y="539"/>
                </a:lnTo>
                <a:lnTo>
                  <a:pt x="1123" y="535"/>
                </a:lnTo>
                <a:lnTo>
                  <a:pt x="1120" y="530"/>
                </a:lnTo>
                <a:lnTo>
                  <a:pt x="1116" y="522"/>
                </a:lnTo>
                <a:lnTo>
                  <a:pt x="1115" y="517"/>
                </a:lnTo>
                <a:lnTo>
                  <a:pt x="1114" y="511"/>
                </a:lnTo>
                <a:lnTo>
                  <a:pt x="1114" y="505"/>
                </a:lnTo>
                <a:lnTo>
                  <a:pt x="1114" y="499"/>
                </a:lnTo>
                <a:lnTo>
                  <a:pt x="1115" y="493"/>
                </a:lnTo>
                <a:lnTo>
                  <a:pt x="1117" y="488"/>
                </a:lnTo>
                <a:lnTo>
                  <a:pt x="1120" y="482"/>
                </a:lnTo>
                <a:lnTo>
                  <a:pt x="1122" y="474"/>
                </a:lnTo>
                <a:lnTo>
                  <a:pt x="1139" y="472"/>
                </a:lnTo>
                <a:lnTo>
                  <a:pt x="1154" y="469"/>
                </a:lnTo>
                <a:lnTo>
                  <a:pt x="1168" y="466"/>
                </a:lnTo>
                <a:lnTo>
                  <a:pt x="1180" y="462"/>
                </a:lnTo>
                <a:lnTo>
                  <a:pt x="1192" y="458"/>
                </a:lnTo>
                <a:lnTo>
                  <a:pt x="1202" y="454"/>
                </a:lnTo>
                <a:lnTo>
                  <a:pt x="1211" y="450"/>
                </a:lnTo>
                <a:lnTo>
                  <a:pt x="1219" y="445"/>
                </a:lnTo>
                <a:lnTo>
                  <a:pt x="1226" y="440"/>
                </a:lnTo>
                <a:lnTo>
                  <a:pt x="1231" y="436"/>
                </a:lnTo>
                <a:lnTo>
                  <a:pt x="1237" y="431"/>
                </a:lnTo>
                <a:lnTo>
                  <a:pt x="1240" y="427"/>
                </a:lnTo>
                <a:lnTo>
                  <a:pt x="1243" y="421"/>
                </a:lnTo>
                <a:lnTo>
                  <a:pt x="1245" y="417"/>
                </a:lnTo>
                <a:lnTo>
                  <a:pt x="1247" y="413"/>
                </a:lnTo>
                <a:lnTo>
                  <a:pt x="1247" y="410"/>
                </a:lnTo>
                <a:lnTo>
                  <a:pt x="1237" y="405"/>
                </a:lnTo>
                <a:lnTo>
                  <a:pt x="1227" y="400"/>
                </a:lnTo>
                <a:lnTo>
                  <a:pt x="1219" y="395"/>
                </a:lnTo>
                <a:lnTo>
                  <a:pt x="1211" y="387"/>
                </a:lnTo>
                <a:lnTo>
                  <a:pt x="1205" y="380"/>
                </a:lnTo>
                <a:lnTo>
                  <a:pt x="1199" y="371"/>
                </a:lnTo>
                <a:lnTo>
                  <a:pt x="1195" y="363"/>
                </a:lnTo>
                <a:lnTo>
                  <a:pt x="1192" y="353"/>
                </a:lnTo>
                <a:lnTo>
                  <a:pt x="1189" y="343"/>
                </a:lnTo>
                <a:lnTo>
                  <a:pt x="1186" y="333"/>
                </a:lnTo>
                <a:lnTo>
                  <a:pt x="1184" y="322"/>
                </a:lnTo>
                <a:lnTo>
                  <a:pt x="1182" y="311"/>
                </a:lnTo>
                <a:lnTo>
                  <a:pt x="1180" y="288"/>
                </a:lnTo>
                <a:lnTo>
                  <a:pt x="1178" y="264"/>
                </a:lnTo>
                <a:lnTo>
                  <a:pt x="1176" y="251"/>
                </a:lnTo>
                <a:lnTo>
                  <a:pt x="1173" y="238"/>
                </a:lnTo>
                <a:lnTo>
                  <a:pt x="1169" y="225"/>
                </a:lnTo>
                <a:lnTo>
                  <a:pt x="1164" y="214"/>
                </a:lnTo>
                <a:lnTo>
                  <a:pt x="1158" y="202"/>
                </a:lnTo>
                <a:lnTo>
                  <a:pt x="1151" y="190"/>
                </a:lnTo>
                <a:lnTo>
                  <a:pt x="1143" y="181"/>
                </a:lnTo>
                <a:lnTo>
                  <a:pt x="1134" y="171"/>
                </a:lnTo>
                <a:lnTo>
                  <a:pt x="1124" y="163"/>
                </a:lnTo>
                <a:lnTo>
                  <a:pt x="1114" y="155"/>
                </a:lnTo>
                <a:lnTo>
                  <a:pt x="1103" y="148"/>
                </a:lnTo>
                <a:lnTo>
                  <a:pt x="1090" y="143"/>
                </a:lnTo>
                <a:lnTo>
                  <a:pt x="1078" y="138"/>
                </a:lnTo>
                <a:lnTo>
                  <a:pt x="1065" y="135"/>
                </a:lnTo>
                <a:lnTo>
                  <a:pt x="1051" y="133"/>
                </a:lnTo>
                <a:lnTo>
                  <a:pt x="1036" y="132"/>
                </a:lnTo>
                <a:lnTo>
                  <a:pt x="1023" y="133"/>
                </a:lnTo>
                <a:lnTo>
                  <a:pt x="1009" y="135"/>
                </a:lnTo>
                <a:lnTo>
                  <a:pt x="996" y="138"/>
                </a:lnTo>
                <a:lnTo>
                  <a:pt x="983" y="143"/>
                </a:lnTo>
                <a:lnTo>
                  <a:pt x="972" y="148"/>
                </a:lnTo>
                <a:lnTo>
                  <a:pt x="961" y="155"/>
                </a:lnTo>
                <a:lnTo>
                  <a:pt x="952" y="163"/>
                </a:lnTo>
                <a:lnTo>
                  <a:pt x="942" y="171"/>
                </a:lnTo>
                <a:lnTo>
                  <a:pt x="934" y="181"/>
                </a:lnTo>
                <a:lnTo>
                  <a:pt x="925" y="191"/>
                </a:lnTo>
                <a:lnTo>
                  <a:pt x="919" y="202"/>
                </a:lnTo>
                <a:lnTo>
                  <a:pt x="912" y="214"/>
                </a:lnTo>
                <a:lnTo>
                  <a:pt x="907" y="225"/>
                </a:lnTo>
                <a:lnTo>
                  <a:pt x="902" y="238"/>
                </a:lnTo>
                <a:lnTo>
                  <a:pt x="898" y="252"/>
                </a:lnTo>
                <a:lnTo>
                  <a:pt x="894" y="264"/>
                </a:lnTo>
                <a:lnTo>
                  <a:pt x="891" y="288"/>
                </a:lnTo>
                <a:lnTo>
                  <a:pt x="887" y="312"/>
                </a:lnTo>
                <a:lnTo>
                  <a:pt x="883" y="335"/>
                </a:lnTo>
                <a:lnTo>
                  <a:pt x="876" y="358"/>
                </a:lnTo>
                <a:lnTo>
                  <a:pt x="873" y="368"/>
                </a:lnTo>
                <a:lnTo>
                  <a:pt x="869" y="378"/>
                </a:lnTo>
                <a:lnTo>
                  <a:pt x="864" y="385"/>
                </a:lnTo>
                <a:lnTo>
                  <a:pt x="857" y="393"/>
                </a:lnTo>
                <a:lnTo>
                  <a:pt x="850" y="399"/>
                </a:lnTo>
                <a:lnTo>
                  <a:pt x="841" y="403"/>
                </a:lnTo>
                <a:lnTo>
                  <a:pt x="832" y="405"/>
                </a:lnTo>
                <a:lnTo>
                  <a:pt x="820" y="406"/>
                </a:lnTo>
                <a:lnTo>
                  <a:pt x="821" y="411"/>
                </a:lnTo>
                <a:lnTo>
                  <a:pt x="822" y="415"/>
                </a:lnTo>
                <a:lnTo>
                  <a:pt x="825" y="420"/>
                </a:lnTo>
                <a:lnTo>
                  <a:pt x="828" y="424"/>
                </a:lnTo>
                <a:lnTo>
                  <a:pt x="832" y="430"/>
                </a:lnTo>
                <a:lnTo>
                  <a:pt x="836" y="434"/>
                </a:lnTo>
                <a:lnTo>
                  <a:pt x="843" y="439"/>
                </a:lnTo>
                <a:lnTo>
                  <a:pt x="850" y="445"/>
                </a:lnTo>
                <a:lnTo>
                  <a:pt x="857" y="449"/>
                </a:lnTo>
                <a:lnTo>
                  <a:pt x="867" y="453"/>
                </a:lnTo>
                <a:lnTo>
                  <a:pt x="878" y="458"/>
                </a:lnTo>
                <a:lnTo>
                  <a:pt x="889" y="462"/>
                </a:lnTo>
                <a:lnTo>
                  <a:pt x="902" y="466"/>
                </a:lnTo>
                <a:lnTo>
                  <a:pt x="917" y="469"/>
                </a:lnTo>
                <a:lnTo>
                  <a:pt x="933" y="472"/>
                </a:lnTo>
                <a:lnTo>
                  <a:pt x="950" y="475"/>
                </a:lnTo>
                <a:lnTo>
                  <a:pt x="953" y="482"/>
                </a:lnTo>
                <a:lnTo>
                  <a:pt x="956" y="488"/>
                </a:lnTo>
                <a:lnTo>
                  <a:pt x="958" y="493"/>
                </a:lnTo>
                <a:lnTo>
                  <a:pt x="959" y="499"/>
                </a:lnTo>
                <a:lnTo>
                  <a:pt x="959" y="505"/>
                </a:lnTo>
                <a:lnTo>
                  <a:pt x="959" y="511"/>
                </a:lnTo>
                <a:lnTo>
                  <a:pt x="958" y="517"/>
                </a:lnTo>
                <a:lnTo>
                  <a:pt x="956" y="522"/>
                </a:lnTo>
                <a:lnTo>
                  <a:pt x="953" y="530"/>
                </a:lnTo>
                <a:lnTo>
                  <a:pt x="950" y="535"/>
                </a:lnTo>
                <a:lnTo>
                  <a:pt x="943" y="540"/>
                </a:lnTo>
                <a:lnTo>
                  <a:pt x="933" y="545"/>
                </a:lnTo>
                <a:lnTo>
                  <a:pt x="918" y="552"/>
                </a:lnTo>
                <a:lnTo>
                  <a:pt x="901" y="559"/>
                </a:lnTo>
                <a:lnTo>
                  <a:pt x="917" y="566"/>
                </a:lnTo>
                <a:lnTo>
                  <a:pt x="933" y="574"/>
                </a:lnTo>
                <a:lnTo>
                  <a:pt x="948" y="583"/>
                </a:lnTo>
                <a:lnTo>
                  <a:pt x="962" y="593"/>
                </a:lnTo>
                <a:lnTo>
                  <a:pt x="974" y="602"/>
                </a:lnTo>
                <a:lnTo>
                  <a:pt x="983" y="612"/>
                </a:lnTo>
                <a:lnTo>
                  <a:pt x="988" y="617"/>
                </a:lnTo>
                <a:lnTo>
                  <a:pt x="992" y="623"/>
                </a:lnTo>
                <a:lnTo>
                  <a:pt x="996" y="630"/>
                </a:lnTo>
                <a:lnTo>
                  <a:pt x="1000" y="637"/>
                </a:lnTo>
                <a:lnTo>
                  <a:pt x="1007" y="654"/>
                </a:lnTo>
                <a:lnTo>
                  <a:pt x="1012" y="674"/>
                </a:lnTo>
                <a:lnTo>
                  <a:pt x="1015" y="696"/>
                </a:lnTo>
                <a:lnTo>
                  <a:pt x="1018" y="718"/>
                </a:lnTo>
                <a:lnTo>
                  <a:pt x="1019" y="740"/>
                </a:lnTo>
                <a:lnTo>
                  <a:pt x="1020" y="762"/>
                </a:lnTo>
                <a:lnTo>
                  <a:pt x="1028" y="762"/>
                </a:lnTo>
                <a:lnTo>
                  <a:pt x="1036" y="762"/>
                </a:lnTo>
                <a:lnTo>
                  <a:pt x="1074" y="761"/>
                </a:lnTo>
                <a:lnTo>
                  <a:pt x="1108" y="761"/>
                </a:lnTo>
                <a:lnTo>
                  <a:pt x="1138" y="760"/>
                </a:lnTo>
                <a:lnTo>
                  <a:pt x="1162" y="758"/>
                </a:lnTo>
                <a:lnTo>
                  <a:pt x="1184" y="756"/>
                </a:lnTo>
                <a:lnTo>
                  <a:pt x="1200" y="754"/>
                </a:lnTo>
                <a:lnTo>
                  <a:pt x="1215" y="752"/>
                </a:lnTo>
                <a:lnTo>
                  <a:pt x="1227" y="749"/>
                </a:lnTo>
                <a:lnTo>
                  <a:pt x="1237" y="745"/>
                </a:lnTo>
                <a:lnTo>
                  <a:pt x="1243" y="743"/>
                </a:lnTo>
                <a:lnTo>
                  <a:pt x="1248" y="740"/>
                </a:lnTo>
                <a:lnTo>
                  <a:pt x="1252" y="737"/>
                </a:lnTo>
                <a:lnTo>
                  <a:pt x="1258" y="730"/>
                </a:lnTo>
                <a:lnTo>
                  <a:pt x="1262" y="723"/>
                </a:lnTo>
                <a:lnTo>
                  <a:pt x="1265" y="716"/>
                </a:lnTo>
                <a:lnTo>
                  <a:pt x="1267" y="705"/>
                </a:lnTo>
                <a:lnTo>
                  <a:pt x="1268" y="692"/>
                </a:lnTo>
                <a:lnTo>
                  <a:pt x="1268" y="678"/>
                </a:lnTo>
                <a:lnTo>
                  <a:pt x="1266" y="663"/>
                </a:lnTo>
                <a:lnTo>
                  <a:pt x="1263" y="646"/>
                </a:lnTo>
                <a:lnTo>
                  <a:pt x="1259" y="628"/>
                </a:lnTo>
                <a:lnTo>
                  <a:pt x="1252" y="609"/>
                </a:lnTo>
                <a:close/>
                <a:moveTo>
                  <a:pt x="963" y="632"/>
                </a:moveTo>
                <a:lnTo>
                  <a:pt x="956" y="624"/>
                </a:lnTo>
                <a:lnTo>
                  <a:pt x="945" y="615"/>
                </a:lnTo>
                <a:lnTo>
                  <a:pt x="933" y="607"/>
                </a:lnTo>
                <a:lnTo>
                  <a:pt x="919" y="598"/>
                </a:lnTo>
                <a:lnTo>
                  <a:pt x="879" y="579"/>
                </a:lnTo>
                <a:lnTo>
                  <a:pt x="835" y="561"/>
                </a:lnTo>
                <a:lnTo>
                  <a:pt x="815" y="553"/>
                </a:lnTo>
                <a:lnTo>
                  <a:pt x="798" y="544"/>
                </a:lnTo>
                <a:lnTo>
                  <a:pt x="786" y="538"/>
                </a:lnTo>
                <a:lnTo>
                  <a:pt x="779" y="533"/>
                </a:lnTo>
                <a:lnTo>
                  <a:pt x="774" y="525"/>
                </a:lnTo>
                <a:lnTo>
                  <a:pt x="768" y="513"/>
                </a:lnTo>
                <a:lnTo>
                  <a:pt x="766" y="506"/>
                </a:lnTo>
                <a:lnTo>
                  <a:pt x="765" y="498"/>
                </a:lnTo>
                <a:lnTo>
                  <a:pt x="764" y="488"/>
                </a:lnTo>
                <a:lnTo>
                  <a:pt x="765" y="478"/>
                </a:lnTo>
                <a:lnTo>
                  <a:pt x="766" y="471"/>
                </a:lnTo>
                <a:lnTo>
                  <a:pt x="769" y="463"/>
                </a:lnTo>
                <a:lnTo>
                  <a:pt x="778" y="444"/>
                </a:lnTo>
                <a:lnTo>
                  <a:pt x="785" y="423"/>
                </a:lnTo>
                <a:lnTo>
                  <a:pt x="791" y="401"/>
                </a:lnTo>
                <a:lnTo>
                  <a:pt x="795" y="378"/>
                </a:lnTo>
                <a:lnTo>
                  <a:pt x="798" y="379"/>
                </a:lnTo>
                <a:lnTo>
                  <a:pt x="802" y="379"/>
                </a:lnTo>
                <a:lnTo>
                  <a:pt x="802" y="379"/>
                </a:lnTo>
                <a:lnTo>
                  <a:pt x="802" y="379"/>
                </a:lnTo>
                <a:lnTo>
                  <a:pt x="802" y="379"/>
                </a:lnTo>
                <a:lnTo>
                  <a:pt x="802" y="379"/>
                </a:lnTo>
                <a:lnTo>
                  <a:pt x="807" y="378"/>
                </a:lnTo>
                <a:lnTo>
                  <a:pt x="812" y="378"/>
                </a:lnTo>
                <a:lnTo>
                  <a:pt x="816" y="376"/>
                </a:lnTo>
                <a:lnTo>
                  <a:pt x="820" y="371"/>
                </a:lnTo>
                <a:lnTo>
                  <a:pt x="823" y="367"/>
                </a:lnTo>
                <a:lnTo>
                  <a:pt x="826" y="363"/>
                </a:lnTo>
                <a:lnTo>
                  <a:pt x="829" y="355"/>
                </a:lnTo>
                <a:lnTo>
                  <a:pt x="830" y="351"/>
                </a:lnTo>
                <a:lnTo>
                  <a:pt x="831" y="346"/>
                </a:lnTo>
                <a:lnTo>
                  <a:pt x="835" y="332"/>
                </a:lnTo>
                <a:lnTo>
                  <a:pt x="839" y="319"/>
                </a:lnTo>
                <a:lnTo>
                  <a:pt x="843" y="309"/>
                </a:lnTo>
                <a:lnTo>
                  <a:pt x="845" y="303"/>
                </a:lnTo>
                <a:lnTo>
                  <a:pt x="847" y="294"/>
                </a:lnTo>
                <a:lnTo>
                  <a:pt x="849" y="285"/>
                </a:lnTo>
                <a:lnTo>
                  <a:pt x="848" y="274"/>
                </a:lnTo>
                <a:lnTo>
                  <a:pt x="847" y="269"/>
                </a:lnTo>
                <a:lnTo>
                  <a:pt x="846" y="266"/>
                </a:lnTo>
                <a:lnTo>
                  <a:pt x="844" y="261"/>
                </a:lnTo>
                <a:lnTo>
                  <a:pt x="840" y="259"/>
                </a:lnTo>
                <a:lnTo>
                  <a:pt x="837" y="257"/>
                </a:lnTo>
                <a:lnTo>
                  <a:pt x="834" y="255"/>
                </a:lnTo>
                <a:lnTo>
                  <a:pt x="831" y="254"/>
                </a:lnTo>
                <a:lnTo>
                  <a:pt x="828" y="254"/>
                </a:lnTo>
                <a:lnTo>
                  <a:pt x="826" y="254"/>
                </a:lnTo>
                <a:lnTo>
                  <a:pt x="825" y="254"/>
                </a:lnTo>
                <a:lnTo>
                  <a:pt x="823" y="255"/>
                </a:lnTo>
                <a:lnTo>
                  <a:pt x="822" y="255"/>
                </a:lnTo>
                <a:lnTo>
                  <a:pt x="822" y="234"/>
                </a:lnTo>
                <a:lnTo>
                  <a:pt x="825" y="214"/>
                </a:lnTo>
                <a:lnTo>
                  <a:pt x="827" y="195"/>
                </a:lnTo>
                <a:lnTo>
                  <a:pt x="828" y="176"/>
                </a:lnTo>
                <a:lnTo>
                  <a:pt x="827" y="157"/>
                </a:lnTo>
                <a:lnTo>
                  <a:pt x="823" y="141"/>
                </a:lnTo>
                <a:lnTo>
                  <a:pt x="819" y="124"/>
                </a:lnTo>
                <a:lnTo>
                  <a:pt x="814" y="107"/>
                </a:lnTo>
                <a:lnTo>
                  <a:pt x="807" y="92"/>
                </a:lnTo>
                <a:lnTo>
                  <a:pt x="797" y="77"/>
                </a:lnTo>
                <a:lnTo>
                  <a:pt x="787" y="63"/>
                </a:lnTo>
                <a:lnTo>
                  <a:pt x="776" y="50"/>
                </a:lnTo>
                <a:lnTo>
                  <a:pt x="763" y="40"/>
                </a:lnTo>
                <a:lnTo>
                  <a:pt x="749" y="29"/>
                </a:lnTo>
                <a:lnTo>
                  <a:pt x="735" y="21"/>
                </a:lnTo>
                <a:lnTo>
                  <a:pt x="720" y="13"/>
                </a:lnTo>
                <a:lnTo>
                  <a:pt x="704" y="7"/>
                </a:lnTo>
                <a:lnTo>
                  <a:pt x="687" y="3"/>
                </a:lnTo>
                <a:lnTo>
                  <a:pt x="669" y="0"/>
                </a:lnTo>
                <a:lnTo>
                  <a:pt x="651" y="0"/>
                </a:lnTo>
                <a:lnTo>
                  <a:pt x="651" y="0"/>
                </a:lnTo>
                <a:lnTo>
                  <a:pt x="633" y="0"/>
                </a:lnTo>
                <a:lnTo>
                  <a:pt x="615" y="3"/>
                </a:lnTo>
                <a:lnTo>
                  <a:pt x="598" y="7"/>
                </a:lnTo>
                <a:lnTo>
                  <a:pt x="582" y="13"/>
                </a:lnTo>
                <a:lnTo>
                  <a:pt x="566" y="21"/>
                </a:lnTo>
                <a:lnTo>
                  <a:pt x="551" y="29"/>
                </a:lnTo>
                <a:lnTo>
                  <a:pt x="539" y="40"/>
                </a:lnTo>
                <a:lnTo>
                  <a:pt x="526" y="50"/>
                </a:lnTo>
                <a:lnTo>
                  <a:pt x="514" y="63"/>
                </a:lnTo>
                <a:lnTo>
                  <a:pt x="504" y="77"/>
                </a:lnTo>
                <a:lnTo>
                  <a:pt x="495" y="92"/>
                </a:lnTo>
                <a:lnTo>
                  <a:pt x="488" y="107"/>
                </a:lnTo>
                <a:lnTo>
                  <a:pt x="481" y="124"/>
                </a:lnTo>
                <a:lnTo>
                  <a:pt x="477" y="141"/>
                </a:lnTo>
                <a:lnTo>
                  <a:pt x="475" y="157"/>
                </a:lnTo>
                <a:lnTo>
                  <a:pt x="474" y="176"/>
                </a:lnTo>
                <a:lnTo>
                  <a:pt x="475" y="195"/>
                </a:lnTo>
                <a:lnTo>
                  <a:pt x="477" y="215"/>
                </a:lnTo>
                <a:lnTo>
                  <a:pt x="478" y="224"/>
                </a:lnTo>
                <a:lnTo>
                  <a:pt x="479" y="235"/>
                </a:lnTo>
                <a:lnTo>
                  <a:pt x="479" y="244"/>
                </a:lnTo>
                <a:lnTo>
                  <a:pt x="479" y="255"/>
                </a:lnTo>
                <a:lnTo>
                  <a:pt x="478" y="254"/>
                </a:lnTo>
                <a:lnTo>
                  <a:pt x="477" y="254"/>
                </a:lnTo>
                <a:lnTo>
                  <a:pt x="475" y="254"/>
                </a:lnTo>
                <a:lnTo>
                  <a:pt x="473" y="254"/>
                </a:lnTo>
                <a:lnTo>
                  <a:pt x="470" y="254"/>
                </a:lnTo>
                <a:lnTo>
                  <a:pt x="467" y="255"/>
                </a:lnTo>
                <a:lnTo>
                  <a:pt x="463" y="257"/>
                </a:lnTo>
                <a:lnTo>
                  <a:pt x="460" y="259"/>
                </a:lnTo>
                <a:lnTo>
                  <a:pt x="458" y="261"/>
                </a:lnTo>
                <a:lnTo>
                  <a:pt x="456" y="266"/>
                </a:lnTo>
                <a:lnTo>
                  <a:pt x="454" y="269"/>
                </a:lnTo>
                <a:lnTo>
                  <a:pt x="453" y="274"/>
                </a:lnTo>
                <a:lnTo>
                  <a:pt x="453" y="285"/>
                </a:lnTo>
                <a:lnTo>
                  <a:pt x="455" y="294"/>
                </a:lnTo>
                <a:lnTo>
                  <a:pt x="457" y="303"/>
                </a:lnTo>
                <a:lnTo>
                  <a:pt x="459" y="309"/>
                </a:lnTo>
                <a:lnTo>
                  <a:pt x="461" y="319"/>
                </a:lnTo>
                <a:lnTo>
                  <a:pt x="466" y="332"/>
                </a:lnTo>
                <a:lnTo>
                  <a:pt x="470" y="346"/>
                </a:lnTo>
                <a:lnTo>
                  <a:pt x="472" y="351"/>
                </a:lnTo>
                <a:lnTo>
                  <a:pt x="473" y="355"/>
                </a:lnTo>
                <a:lnTo>
                  <a:pt x="476" y="363"/>
                </a:lnTo>
                <a:lnTo>
                  <a:pt x="478" y="367"/>
                </a:lnTo>
                <a:lnTo>
                  <a:pt x="481" y="371"/>
                </a:lnTo>
                <a:lnTo>
                  <a:pt x="485" y="376"/>
                </a:lnTo>
                <a:lnTo>
                  <a:pt x="490" y="378"/>
                </a:lnTo>
                <a:lnTo>
                  <a:pt x="494" y="378"/>
                </a:lnTo>
                <a:lnTo>
                  <a:pt x="499" y="379"/>
                </a:lnTo>
                <a:lnTo>
                  <a:pt x="499" y="379"/>
                </a:lnTo>
                <a:lnTo>
                  <a:pt x="499" y="379"/>
                </a:lnTo>
                <a:lnTo>
                  <a:pt x="499" y="379"/>
                </a:lnTo>
                <a:lnTo>
                  <a:pt x="499" y="379"/>
                </a:lnTo>
                <a:lnTo>
                  <a:pt x="503" y="379"/>
                </a:lnTo>
                <a:lnTo>
                  <a:pt x="506" y="378"/>
                </a:lnTo>
                <a:lnTo>
                  <a:pt x="511" y="401"/>
                </a:lnTo>
                <a:lnTo>
                  <a:pt x="516" y="423"/>
                </a:lnTo>
                <a:lnTo>
                  <a:pt x="524" y="444"/>
                </a:lnTo>
                <a:lnTo>
                  <a:pt x="532" y="463"/>
                </a:lnTo>
                <a:lnTo>
                  <a:pt x="534" y="471"/>
                </a:lnTo>
                <a:lnTo>
                  <a:pt x="537" y="478"/>
                </a:lnTo>
                <a:lnTo>
                  <a:pt x="538" y="488"/>
                </a:lnTo>
                <a:lnTo>
                  <a:pt x="537" y="498"/>
                </a:lnTo>
                <a:lnTo>
                  <a:pt x="535" y="506"/>
                </a:lnTo>
                <a:lnTo>
                  <a:pt x="533" y="513"/>
                </a:lnTo>
                <a:lnTo>
                  <a:pt x="528" y="525"/>
                </a:lnTo>
                <a:lnTo>
                  <a:pt x="523" y="533"/>
                </a:lnTo>
                <a:lnTo>
                  <a:pt x="515" y="538"/>
                </a:lnTo>
                <a:lnTo>
                  <a:pt x="503" y="544"/>
                </a:lnTo>
                <a:lnTo>
                  <a:pt x="486" y="553"/>
                </a:lnTo>
                <a:lnTo>
                  <a:pt x="467" y="561"/>
                </a:lnTo>
                <a:lnTo>
                  <a:pt x="423" y="579"/>
                </a:lnTo>
                <a:lnTo>
                  <a:pt x="383" y="598"/>
                </a:lnTo>
                <a:lnTo>
                  <a:pt x="368" y="607"/>
                </a:lnTo>
                <a:lnTo>
                  <a:pt x="356" y="615"/>
                </a:lnTo>
                <a:lnTo>
                  <a:pt x="346" y="624"/>
                </a:lnTo>
                <a:lnTo>
                  <a:pt x="338" y="632"/>
                </a:lnTo>
                <a:lnTo>
                  <a:pt x="332" y="637"/>
                </a:lnTo>
                <a:lnTo>
                  <a:pt x="327" y="646"/>
                </a:lnTo>
                <a:lnTo>
                  <a:pt x="323" y="655"/>
                </a:lnTo>
                <a:lnTo>
                  <a:pt x="318" y="667"/>
                </a:lnTo>
                <a:lnTo>
                  <a:pt x="315" y="679"/>
                </a:lnTo>
                <a:lnTo>
                  <a:pt x="312" y="691"/>
                </a:lnTo>
                <a:lnTo>
                  <a:pt x="310" y="705"/>
                </a:lnTo>
                <a:lnTo>
                  <a:pt x="308" y="720"/>
                </a:lnTo>
                <a:lnTo>
                  <a:pt x="307" y="734"/>
                </a:lnTo>
                <a:lnTo>
                  <a:pt x="307" y="748"/>
                </a:lnTo>
                <a:lnTo>
                  <a:pt x="307" y="760"/>
                </a:lnTo>
                <a:lnTo>
                  <a:pt x="308" y="773"/>
                </a:lnTo>
                <a:lnTo>
                  <a:pt x="310" y="785"/>
                </a:lnTo>
                <a:lnTo>
                  <a:pt x="312" y="795"/>
                </a:lnTo>
                <a:lnTo>
                  <a:pt x="314" y="804"/>
                </a:lnTo>
                <a:lnTo>
                  <a:pt x="318" y="810"/>
                </a:lnTo>
                <a:lnTo>
                  <a:pt x="325" y="820"/>
                </a:lnTo>
                <a:lnTo>
                  <a:pt x="332" y="829"/>
                </a:lnTo>
                <a:lnTo>
                  <a:pt x="338" y="833"/>
                </a:lnTo>
                <a:lnTo>
                  <a:pt x="346" y="839"/>
                </a:lnTo>
                <a:lnTo>
                  <a:pt x="356" y="843"/>
                </a:lnTo>
                <a:lnTo>
                  <a:pt x="370" y="847"/>
                </a:lnTo>
                <a:lnTo>
                  <a:pt x="387" y="851"/>
                </a:lnTo>
                <a:lnTo>
                  <a:pt x="408" y="855"/>
                </a:lnTo>
                <a:lnTo>
                  <a:pt x="434" y="858"/>
                </a:lnTo>
                <a:lnTo>
                  <a:pt x="464" y="861"/>
                </a:lnTo>
                <a:lnTo>
                  <a:pt x="502" y="863"/>
                </a:lnTo>
                <a:lnTo>
                  <a:pt x="544" y="865"/>
                </a:lnTo>
                <a:lnTo>
                  <a:pt x="594" y="866"/>
                </a:lnTo>
                <a:lnTo>
                  <a:pt x="651" y="866"/>
                </a:lnTo>
                <a:lnTo>
                  <a:pt x="708" y="866"/>
                </a:lnTo>
                <a:lnTo>
                  <a:pt x="757" y="865"/>
                </a:lnTo>
                <a:lnTo>
                  <a:pt x="800" y="863"/>
                </a:lnTo>
                <a:lnTo>
                  <a:pt x="836" y="861"/>
                </a:lnTo>
                <a:lnTo>
                  <a:pt x="868" y="858"/>
                </a:lnTo>
                <a:lnTo>
                  <a:pt x="893" y="855"/>
                </a:lnTo>
                <a:lnTo>
                  <a:pt x="915" y="851"/>
                </a:lnTo>
                <a:lnTo>
                  <a:pt x="932" y="847"/>
                </a:lnTo>
                <a:lnTo>
                  <a:pt x="945" y="843"/>
                </a:lnTo>
                <a:lnTo>
                  <a:pt x="956" y="839"/>
                </a:lnTo>
                <a:lnTo>
                  <a:pt x="963" y="833"/>
                </a:lnTo>
                <a:lnTo>
                  <a:pt x="970" y="829"/>
                </a:lnTo>
                <a:lnTo>
                  <a:pt x="977" y="820"/>
                </a:lnTo>
                <a:lnTo>
                  <a:pt x="983" y="810"/>
                </a:lnTo>
                <a:lnTo>
                  <a:pt x="987" y="804"/>
                </a:lnTo>
                <a:lnTo>
                  <a:pt x="989" y="794"/>
                </a:lnTo>
                <a:lnTo>
                  <a:pt x="991" y="785"/>
                </a:lnTo>
                <a:lnTo>
                  <a:pt x="992" y="772"/>
                </a:lnTo>
                <a:lnTo>
                  <a:pt x="992" y="759"/>
                </a:lnTo>
                <a:lnTo>
                  <a:pt x="992" y="745"/>
                </a:lnTo>
                <a:lnTo>
                  <a:pt x="991" y="732"/>
                </a:lnTo>
                <a:lnTo>
                  <a:pt x="990" y="717"/>
                </a:lnTo>
                <a:lnTo>
                  <a:pt x="988" y="703"/>
                </a:lnTo>
                <a:lnTo>
                  <a:pt x="986" y="689"/>
                </a:lnTo>
                <a:lnTo>
                  <a:pt x="983" y="676"/>
                </a:lnTo>
                <a:lnTo>
                  <a:pt x="980" y="664"/>
                </a:lnTo>
                <a:lnTo>
                  <a:pt x="976" y="653"/>
                </a:lnTo>
                <a:lnTo>
                  <a:pt x="972" y="644"/>
                </a:lnTo>
                <a:lnTo>
                  <a:pt x="968" y="636"/>
                </a:lnTo>
                <a:lnTo>
                  <a:pt x="963" y="63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63657" y="1853852"/>
            <a:ext cx="5086987" cy="914096"/>
          </a:xfrm>
          <a:prstGeom prst="rect">
            <a:avLst/>
          </a:prstGeom>
          <a:solidFill>
            <a:schemeClr val="tx2">
              <a:lumMod val="75000"/>
            </a:schemeClr>
          </a:solidFill>
          <a:effectLst>
            <a:glow>
              <a:schemeClr val="accent1">
                <a:alpha val="40000"/>
              </a:schemeClr>
            </a:glow>
            <a:softEdge rad="0"/>
          </a:effectLst>
        </p:spPr>
        <p:txBody>
          <a:bodyPr wrap="square" lIns="0" tIns="0" rIns="0" bIns="0">
            <a:spAutoFit/>
          </a:bodyPr>
          <a:lstStyle/>
          <a:p>
            <a:pPr marL="1587" lvl="1" defTabSz="762000">
              <a:lnSpc>
                <a:spcPct val="110000"/>
              </a:lnSpc>
              <a:spcBef>
                <a:spcPct val="50000"/>
              </a:spcBef>
              <a:buClr>
                <a:srgbClr val="415299"/>
              </a:buClr>
              <a:tabLst>
                <a:tab pos="481013" algn="l"/>
                <a:tab pos="4476750" algn="l"/>
              </a:tabLst>
            </a:pP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Regulatory Enforcement 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:Implementation of waste management rules for Solid Waste, Plastic Waste and Construction and Demolition Waste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763654" y="2906776"/>
            <a:ext cx="5086987" cy="890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0" tIns="0" rIns="0" bIns="0" anchor="ctr">
            <a:spAutoFit/>
          </a:bodyPr>
          <a:lstStyle/>
          <a:p>
            <a:pPr marL="1587" lvl="1" defTabSz="762000">
              <a:lnSpc>
                <a:spcPct val="110000"/>
              </a:lnSpc>
              <a:spcBef>
                <a:spcPct val="50000"/>
              </a:spcBef>
              <a:buClr>
                <a:srgbClr val="415299"/>
              </a:buClr>
              <a:tabLst>
                <a:tab pos="481013" algn="l"/>
                <a:tab pos="4476750" algn="l"/>
              </a:tabLst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 for 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Citizen Centric Engagement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i.e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citizens can directly contribute to the city’s overall performance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750245" y="3936103"/>
            <a:ext cx="5086987" cy="91409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0" tIns="0" rIns="0" bIns="0">
            <a:spAutoFit/>
          </a:bodyPr>
          <a:lstStyle/>
          <a:p>
            <a:pPr marL="1587" lvl="1" defTabSz="762000">
              <a:lnSpc>
                <a:spcPct val="110000"/>
              </a:lnSpc>
              <a:spcBef>
                <a:spcPct val="50000"/>
              </a:spcBef>
              <a:buClr>
                <a:srgbClr val="415299"/>
              </a:buClr>
              <a:tabLst>
                <a:tab pos="481013" algn="l"/>
                <a:tab pos="4476750" algn="l"/>
              </a:tabLst>
            </a:pP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Star Rating for Garbage Free City Protocol and ODF, ODF+ &amp; ODF++ protocols for sustainable sanitation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50243" y="5060328"/>
            <a:ext cx="5086989" cy="60939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0" tIns="0" rIns="0" bIns="0">
            <a:spAutoFit/>
          </a:bodyPr>
          <a:lstStyle/>
          <a:p>
            <a:pPr marL="1587" lvl="1" defTabSz="762000">
              <a:lnSpc>
                <a:spcPct val="110000"/>
              </a:lnSpc>
              <a:spcBef>
                <a:spcPct val="50000"/>
              </a:spcBef>
              <a:buClr>
                <a:srgbClr val="415299"/>
              </a:buClr>
              <a:tabLst>
                <a:tab pos="481013" algn="l"/>
                <a:tab pos="4476750" algn="l"/>
              </a:tabLst>
            </a:pP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 Party Certifications 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Credibility of achieved outcomes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63654" y="5879853"/>
            <a:ext cx="5086989" cy="60939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0" tIns="0" rIns="0" bIns="0">
            <a:spAutoFit/>
          </a:bodyPr>
          <a:lstStyle/>
          <a:p>
            <a:pPr marL="1587" lvl="1" defTabSz="762000">
              <a:lnSpc>
                <a:spcPct val="110000"/>
              </a:lnSpc>
              <a:spcBef>
                <a:spcPct val="50000"/>
              </a:spcBef>
              <a:buClr>
                <a:srgbClr val="415299"/>
              </a:buClr>
              <a:tabLst>
                <a:tab pos="481013" algn="l"/>
                <a:tab pos="4476750" algn="l"/>
              </a:tabLst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Systematic </a:t>
            </a:r>
            <a:r>
              <a:rPr lang="en-US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Institutionalization and Digitization 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online MIS 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19954" y="2006496"/>
            <a:ext cx="548640" cy="548640"/>
            <a:chOff x="9342438" y="2317751"/>
            <a:chExt cx="528637" cy="549276"/>
          </a:xfrm>
          <a:solidFill>
            <a:srgbClr val="7030A0"/>
          </a:solidFill>
        </p:grpSpPr>
        <p:sp>
          <p:nvSpPr>
            <p:cNvPr id="29" name="Freeform 10554"/>
            <p:cNvSpPr>
              <a:spLocks/>
            </p:cNvSpPr>
            <p:nvPr/>
          </p:nvSpPr>
          <p:spPr bwMode="auto">
            <a:xfrm>
              <a:off x="9355138" y="2462214"/>
              <a:ext cx="503237" cy="50800"/>
            </a:xfrm>
            <a:custGeom>
              <a:avLst/>
              <a:gdLst>
                <a:gd name="T0" fmla="*/ 0 w 2541"/>
                <a:gd name="T1" fmla="*/ 0 h 260"/>
                <a:gd name="T2" fmla="*/ 0 w 2541"/>
                <a:gd name="T3" fmla="*/ 107 h 260"/>
                <a:gd name="T4" fmla="*/ 138 w 2541"/>
                <a:gd name="T5" fmla="*/ 107 h 260"/>
                <a:gd name="T6" fmla="*/ 138 w 2541"/>
                <a:gd name="T7" fmla="*/ 260 h 260"/>
                <a:gd name="T8" fmla="*/ 2403 w 2541"/>
                <a:gd name="T9" fmla="*/ 260 h 260"/>
                <a:gd name="T10" fmla="*/ 2403 w 2541"/>
                <a:gd name="T11" fmla="*/ 107 h 260"/>
                <a:gd name="T12" fmla="*/ 2541 w 2541"/>
                <a:gd name="T13" fmla="*/ 107 h 260"/>
                <a:gd name="T14" fmla="*/ 2541 w 2541"/>
                <a:gd name="T15" fmla="*/ 0 h 260"/>
                <a:gd name="T16" fmla="*/ 0 w 2541"/>
                <a:gd name="T1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1" h="260">
                  <a:moveTo>
                    <a:pt x="0" y="0"/>
                  </a:moveTo>
                  <a:lnTo>
                    <a:pt x="0" y="107"/>
                  </a:lnTo>
                  <a:lnTo>
                    <a:pt x="138" y="107"/>
                  </a:lnTo>
                  <a:lnTo>
                    <a:pt x="138" y="260"/>
                  </a:lnTo>
                  <a:lnTo>
                    <a:pt x="2403" y="260"/>
                  </a:lnTo>
                  <a:lnTo>
                    <a:pt x="2403" y="107"/>
                  </a:lnTo>
                  <a:lnTo>
                    <a:pt x="2541" y="107"/>
                  </a:lnTo>
                  <a:lnTo>
                    <a:pt x="254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10555"/>
            <p:cNvSpPr>
              <a:spLocks noChangeArrowheads="1"/>
            </p:cNvSpPr>
            <p:nvPr/>
          </p:nvSpPr>
          <p:spPr bwMode="auto">
            <a:xfrm>
              <a:off x="9342438" y="2824164"/>
              <a:ext cx="528637" cy="428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556"/>
            <p:cNvSpPr>
              <a:spLocks/>
            </p:cNvSpPr>
            <p:nvPr/>
          </p:nvSpPr>
          <p:spPr bwMode="auto">
            <a:xfrm>
              <a:off x="9355138" y="2752726"/>
              <a:ext cx="503237" cy="57150"/>
            </a:xfrm>
            <a:custGeom>
              <a:avLst/>
              <a:gdLst>
                <a:gd name="T0" fmla="*/ 2403 w 2541"/>
                <a:gd name="T1" fmla="*/ 184 h 290"/>
                <a:gd name="T2" fmla="*/ 2403 w 2541"/>
                <a:gd name="T3" fmla="*/ 0 h 290"/>
                <a:gd name="T4" fmla="*/ 138 w 2541"/>
                <a:gd name="T5" fmla="*/ 0 h 290"/>
                <a:gd name="T6" fmla="*/ 138 w 2541"/>
                <a:gd name="T7" fmla="*/ 184 h 290"/>
                <a:gd name="T8" fmla="*/ 0 w 2541"/>
                <a:gd name="T9" fmla="*/ 184 h 290"/>
                <a:gd name="T10" fmla="*/ 0 w 2541"/>
                <a:gd name="T11" fmla="*/ 290 h 290"/>
                <a:gd name="T12" fmla="*/ 2541 w 2541"/>
                <a:gd name="T13" fmla="*/ 290 h 290"/>
                <a:gd name="T14" fmla="*/ 2541 w 2541"/>
                <a:gd name="T15" fmla="*/ 184 h 290"/>
                <a:gd name="T16" fmla="*/ 2403 w 2541"/>
                <a:gd name="T17" fmla="*/ 18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1" h="290">
                  <a:moveTo>
                    <a:pt x="2403" y="184"/>
                  </a:moveTo>
                  <a:lnTo>
                    <a:pt x="2403" y="0"/>
                  </a:lnTo>
                  <a:lnTo>
                    <a:pt x="138" y="0"/>
                  </a:lnTo>
                  <a:lnTo>
                    <a:pt x="138" y="184"/>
                  </a:lnTo>
                  <a:lnTo>
                    <a:pt x="0" y="184"/>
                  </a:lnTo>
                  <a:lnTo>
                    <a:pt x="0" y="290"/>
                  </a:lnTo>
                  <a:lnTo>
                    <a:pt x="2541" y="290"/>
                  </a:lnTo>
                  <a:lnTo>
                    <a:pt x="2541" y="184"/>
                  </a:lnTo>
                  <a:lnTo>
                    <a:pt x="2403" y="18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0557"/>
            <p:cNvSpPr>
              <a:spLocks noChangeArrowheads="1"/>
            </p:cNvSpPr>
            <p:nvPr/>
          </p:nvSpPr>
          <p:spPr bwMode="auto">
            <a:xfrm>
              <a:off x="9440863" y="2557464"/>
              <a:ext cx="44450" cy="1508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0558"/>
            <p:cNvSpPr>
              <a:spLocks noChangeArrowheads="1"/>
            </p:cNvSpPr>
            <p:nvPr/>
          </p:nvSpPr>
          <p:spPr bwMode="auto">
            <a:xfrm>
              <a:off x="9429750" y="2519364"/>
              <a:ext cx="66675" cy="333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10559"/>
            <p:cNvSpPr>
              <a:spLocks noChangeArrowheads="1"/>
            </p:cNvSpPr>
            <p:nvPr/>
          </p:nvSpPr>
          <p:spPr bwMode="auto">
            <a:xfrm>
              <a:off x="9429750" y="2714626"/>
              <a:ext cx="66675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10560"/>
            <p:cNvSpPr>
              <a:spLocks noChangeArrowheads="1"/>
            </p:cNvSpPr>
            <p:nvPr/>
          </p:nvSpPr>
          <p:spPr bwMode="auto">
            <a:xfrm>
              <a:off x="9585325" y="2557464"/>
              <a:ext cx="42862" cy="1508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10561"/>
            <p:cNvSpPr>
              <a:spLocks noChangeArrowheads="1"/>
            </p:cNvSpPr>
            <p:nvPr/>
          </p:nvSpPr>
          <p:spPr bwMode="auto">
            <a:xfrm>
              <a:off x="9574213" y="2519364"/>
              <a:ext cx="65087" cy="333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10562"/>
            <p:cNvSpPr>
              <a:spLocks noChangeArrowheads="1"/>
            </p:cNvSpPr>
            <p:nvPr/>
          </p:nvSpPr>
          <p:spPr bwMode="auto">
            <a:xfrm>
              <a:off x="9574213" y="2714626"/>
              <a:ext cx="65087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10563"/>
            <p:cNvSpPr>
              <a:spLocks noChangeArrowheads="1"/>
            </p:cNvSpPr>
            <p:nvPr/>
          </p:nvSpPr>
          <p:spPr bwMode="auto">
            <a:xfrm>
              <a:off x="9728200" y="2557464"/>
              <a:ext cx="44450" cy="15081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0564"/>
            <p:cNvSpPr>
              <a:spLocks noChangeArrowheads="1"/>
            </p:cNvSpPr>
            <p:nvPr/>
          </p:nvSpPr>
          <p:spPr bwMode="auto">
            <a:xfrm>
              <a:off x="9718675" y="2519364"/>
              <a:ext cx="65087" cy="333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0565"/>
            <p:cNvSpPr>
              <a:spLocks noChangeArrowheads="1"/>
            </p:cNvSpPr>
            <p:nvPr/>
          </p:nvSpPr>
          <p:spPr bwMode="auto">
            <a:xfrm>
              <a:off x="9718675" y="2714626"/>
              <a:ext cx="65087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566"/>
            <p:cNvSpPr>
              <a:spLocks/>
            </p:cNvSpPr>
            <p:nvPr/>
          </p:nvSpPr>
          <p:spPr bwMode="auto">
            <a:xfrm>
              <a:off x="9404350" y="2317751"/>
              <a:ext cx="406400" cy="131763"/>
            </a:xfrm>
            <a:custGeom>
              <a:avLst/>
              <a:gdLst>
                <a:gd name="T0" fmla="*/ 2033 w 2050"/>
                <a:gd name="T1" fmla="*/ 630 h 666"/>
                <a:gd name="T2" fmla="*/ 1996 w 2050"/>
                <a:gd name="T3" fmla="*/ 559 h 666"/>
                <a:gd name="T4" fmla="*/ 1952 w 2050"/>
                <a:gd name="T5" fmla="*/ 492 h 666"/>
                <a:gd name="T6" fmla="*/ 1906 w 2050"/>
                <a:gd name="T7" fmla="*/ 427 h 666"/>
                <a:gd name="T8" fmla="*/ 1854 w 2050"/>
                <a:gd name="T9" fmla="*/ 366 h 666"/>
                <a:gd name="T10" fmla="*/ 1798 w 2050"/>
                <a:gd name="T11" fmla="*/ 311 h 666"/>
                <a:gd name="T12" fmla="*/ 1739 w 2050"/>
                <a:gd name="T13" fmla="*/ 257 h 666"/>
                <a:gd name="T14" fmla="*/ 1676 w 2050"/>
                <a:gd name="T15" fmla="*/ 209 h 666"/>
                <a:gd name="T16" fmla="*/ 1610 w 2050"/>
                <a:gd name="T17" fmla="*/ 165 h 666"/>
                <a:gd name="T18" fmla="*/ 1541 w 2050"/>
                <a:gd name="T19" fmla="*/ 126 h 666"/>
                <a:gd name="T20" fmla="*/ 1468 w 2050"/>
                <a:gd name="T21" fmla="*/ 92 h 666"/>
                <a:gd name="T22" fmla="*/ 1392 w 2050"/>
                <a:gd name="T23" fmla="*/ 62 h 666"/>
                <a:gd name="T24" fmla="*/ 1315 w 2050"/>
                <a:gd name="T25" fmla="*/ 38 h 666"/>
                <a:gd name="T26" fmla="*/ 1234 w 2050"/>
                <a:gd name="T27" fmla="*/ 20 h 666"/>
                <a:gd name="T28" fmla="*/ 1152 w 2050"/>
                <a:gd name="T29" fmla="*/ 7 h 666"/>
                <a:gd name="T30" fmla="*/ 1069 w 2050"/>
                <a:gd name="T31" fmla="*/ 2 h 666"/>
                <a:gd name="T32" fmla="*/ 983 w 2050"/>
                <a:gd name="T33" fmla="*/ 2 h 666"/>
                <a:gd name="T34" fmla="*/ 899 w 2050"/>
                <a:gd name="T35" fmla="*/ 7 h 666"/>
                <a:gd name="T36" fmla="*/ 817 w 2050"/>
                <a:gd name="T37" fmla="*/ 20 h 666"/>
                <a:gd name="T38" fmla="*/ 737 w 2050"/>
                <a:gd name="T39" fmla="*/ 38 h 666"/>
                <a:gd name="T40" fmla="*/ 658 w 2050"/>
                <a:gd name="T41" fmla="*/ 62 h 666"/>
                <a:gd name="T42" fmla="*/ 583 w 2050"/>
                <a:gd name="T43" fmla="*/ 92 h 666"/>
                <a:gd name="T44" fmla="*/ 511 w 2050"/>
                <a:gd name="T45" fmla="*/ 126 h 666"/>
                <a:gd name="T46" fmla="*/ 442 w 2050"/>
                <a:gd name="T47" fmla="*/ 165 h 666"/>
                <a:gd name="T48" fmla="*/ 374 w 2050"/>
                <a:gd name="T49" fmla="*/ 209 h 666"/>
                <a:gd name="T50" fmla="*/ 312 w 2050"/>
                <a:gd name="T51" fmla="*/ 257 h 666"/>
                <a:gd name="T52" fmla="*/ 252 w 2050"/>
                <a:gd name="T53" fmla="*/ 311 h 666"/>
                <a:gd name="T54" fmla="*/ 196 w 2050"/>
                <a:gd name="T55" fmla="*/ 366 h 666"/>
                <a:gd name="T56" fmla="*/ 145 w 2050"/>
                <a:gd name="T57" fmla="*/ 427 h 666"/>
                <a:gd name="T58" fmla="*/ 98 w 2050"/>
                <a:gd name="T59" fmla="*/ 492 h 666"/>
                <a:gd name="T60" fmla="*/ 56 w 2050"/>
                <a:gd name="T61" fmla="*/ 559 h 666"/>
                <a:gd name="T62" fmla="*/ 17 w 2050"/>
                <a:gd name="T63" fmla="*/ 630 h 666"/>
                <a:gd name="T64" fmla="*/ 2050 w 2050"/>
                <a:gd name="T65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50" h="666">
                  <a:moveTo>
                    <a:pt x="2050" y="666"/>
                  </a:moveTo>
                  <a:lnTo>
                    <a:pt x="2033" y="630"/>
                  </a:lnTo>
                  <a:lnTo>
                    <a:pt x="2015" y="593"/>
                  </a:lnTo>
                  <a:lnTo>
                    <a:pt x="1996" y="559"/>
                  </a:lnTo>
                  <a:lnTo>
                    <a:pt x="1975" y="525"/>
                  </a:lnTo>
                  <a:lnTo>
                    <a:pt x="1952" y="492"/>
                  </a:lnTo>
                  <a:lnTo>
                    <a:pt x="1930" y="459"/>
                  </a:lnTo>
                  <a:lnTo>
                    <a:pt x="1906" y="427"/>
                  </a:lnTo>
                  <a:lnTo>
                    <a:pt x="1880" y="397"/>
                  </a:lnTo>
                  <a:lnTo>
                    <a:pt x="1854" y="366"/>
                  </a:lnTo>
                  <a:lnTo>
                    <a:pt x="1827" y="338"/>
                  </a:lnTo>
                  <a:lnTo>
                    <a:pt x="1798" y="311"/>
                  </a:lnTo>
                  <a:lnTo>
                    <a:pt x="1770" y="283"/>
                  </a:lnTo>
                  <a:lnTo>
                    <a:pt x="1739" y="257"/>
                  </a:lnTo>
                  <a:lnTo>
                    <a:pt x="1708" y="233"/>
                  </a:lnTo>
                  <a:lnTo>
                    <a:pt x="1676" y="209"/>
                  </a:lnTo>
                  <a:lnTo>
                    <a:pt x="1643" y="186"/>
                  </a:lnTo>
                  <a:lnTo>
                    <a:pt x="1610" y="165"/>
                  </a:lnTo>
                  <a:lnTo>
                    <a:pt x="1576" y="145"/>
                  </a:lnTo>
                  <a:lnTo>
                    <a:pt x="1541" y="126"/>
                  </a:lnTo>
                  <a:lnTo>
                    <a:pt x="1504" y="108"/>
                  </a:lnTo>
                  <a:lnTo>
                    <a:pt x="1468" y="92"/>
                  </a:lnTo>
                  <a:lnTo>
                    <a:pt x="1430" y="76"/>
                  </a:lnTo>
                  <a:lnTo>
                    <a:pt x="1392" y="62"/>
                  </a:lnTo>
                  <a:lnTo>
                    <a:pt x="1354" y="49"/>
                  </a:lnTo>
                  <a:lnTo>
                    <a:pt x="1315" y="38"/>
                  </a:lnTo>
                  <a:lnTo>
                    <a:pt x="1275" y="29"/>
                  </a:lnTo>
                  <a:lnTo>
                    <a:pt x="1234" y="20"/>
                  </a:lnTo>
                  <a:lnTo>
                    <a:pt x="1194" y="13"/>
                  </a:lnTo>
                  <a:lnTo>
                    <a:pt x="1152" y="7"/>
                  </a:lnTo>
                  <a:lnTo>
                    <a:pt x="1111" y="4"/>
                  </a:lnTo>
                  <a:lnTo>
                    <a:pt x="1069" y="2"/>
                  </a:lnTo>
                  <a:lnTo>
                    <a:pt x="1025" y="0"/>
                  </a:lnTo>
                  <a:lnTo>
                    <a:pt x="983" y="2"/>
                  </a:lnTo>
                  <a:lnTo>
                    <a:pt x="941" y="4"/>
                  </a:lnTo>
                  <a:lnTo>
                    <a:pt x="899" y="7"/>
                  </a:lnTo>
                  <a:lnTo>
                    <a:pt x="858" y="13"/>
                  </a:lnTo>
                  <a:lnTo>
                    <a:pt x="817" y="20"/>
                  </a:lnTo>
                  <a:lnTo>
                    <a:pt x="777" y="29"/>
                  </a:lnTo>
                  <a:lnTo>
                    <a:pt x="737" y="38"/>
                  </a:lnTo>
                  <a:lnTo>
                    <a:pt x="697" y="49"/>
                  </a:lnTo>
                  <a:lnTo>
                    <a:pt x="658" y="62"/>
                  </a:lnTo>
                  <a:lnTo>
                    <a:pt x="621" y="76"/>
                  </a:lnTo>
                  <a:lnTo>
                    <a:pt x="583" y="92"/>
                  </a:lnTo>
                  <a:lnTo>
                    <a:pt x="546" y="108"/>
                  </a:lnTo>
                  <a:lnTo>
                    <a:pt x="511" y="126"/>
                  </a:lnTo>
                  <a:lnTo>
                    <a:pt x="476" y="145"/>
                  </a:lnTo>
                  <a:lnTo>
                    <a:pt x="442" y="165"/>
                  </a:lnTo>
                  <a:lnTo>
                    <a:pt x="407" y="186"/>
                  </a:lnTo>
                  <a:lnTo>
                    <a:pt x="374" y="209"/>
                  </a:lnTo>
                  <a:lnTo>
                    <a:pt x="342" y="233"/>
                  </a:lnTo>
                  <a:lnTo>
                    <a:pt x="312" y="257"/>
                  </a:lnTo>
                  <a:lnTo>
                    <a:pt x="282" y="283"/>
                  </a:lnTo>
                  <a:lnTo>
                    <a:pt x="252" y="311"/>
                  </a:lnTo>
                  <a:lnTo>
                    <a:pt x="224" y="338"/>
                  </a:lnTo>
                  <a:lnTo>
                    <a:pt x="196" y="366"/>
                  </a:lnTo>
                  <a:lnTo>
                    <a:pt x="170" y="397"/>
                  </a:lnTo>
                  <a:lnTo>
                    <a:pt x="145" y="427"/>
                  </a:lnTo>
                  <a:lnTo>
                    <a:pt x="121" y="459"/>
                  </a:lnTo>
                  <a:lnTo>
                    <a:pt x="98" y="492"/>
                  </a:lnTo>
                  <a:lnTo>
                    <a:pt x="77" y="525"/>
                  </a:lnTo>
                  <a:lnTo>
                    <a:pt x="56" y="559"/>
                  </a:lnTo>
                  <a:lnTo>
                    <a:pt x="36" y="593"/>
                  </a:lnTo>
                  <a:lnTo>
                    <a:pt x="17" y="630"/>
                  </a:lnTo>
                  <a:lnTo>
                    <a:pt x="0" y="666"/>
                  </a:lnTo>
                  <a:lnTo>
                    <a:pt x="2050" y="66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33135" y="3960137"/>
            <a:ext cx="548640" cy="548640"/>
            <a:chOff x="5629440" y="2385639"/>
            <a:chExt cx="1044575" cy="1000126"/>
          </a:xfrm>
        </p:grpSpPr>
        <p:sp>
          <p:nvSpPr>
            <p:cNvPr id="43" name="Freeform 719"/>
            <p:cNvSpPr>
              <a:spLocks noEditPoints="1"/>
            </p:cNvSpPr>
            <p:nvPr/>
          </p:nvSpPr>
          <p:spPr bwMode="auto">
            <a:xfrm>
              <a:off x="5629440" y="2385639"/>
              <a:ext cx="666751" cy="744538"/>
            </a:xfrm>
            <a:custGeom>
              <a:avLst/>
              <a:gdLst>
                <a:gd name="T0" fmla="*/ 827 w 1679"/>
                <a:gd name="T1" fmla="*/ 506 h 1877"/>
                <a:gd name="T2" fmla="*/ 1086 w 1679"/>
                <a:gd name="T3" fmla="*/ 267 h 1877"/>
                <a:gd name="T4" fmla="*/ 1549 w 1679"/>
                <a:gd name="T5" fmla="*/ 83 h 1877"/>
                <a:gd name="T6" fmla="*/ 1654 w 1679"/>
                <a:gd name="T7" fmla="*/ 0 h 1877"/>
                <a:gd name="T8" fmla="*/ 1679 w 1679"/>
                <a:gd name="T9" fmla="*/ 223 h 1877"/>
                <a:gd name="T10" fmla="*/ 1509 w 1679"/>
                <a:gd name="T11" fmla="*/ 818 h 1877"/>
                <a:gd name="T12" fmla="*/ 1150 w 1679"/>
                <a:gd name="T13" fmla="*/ 1037 h 1877"/>
                <a:gd name="T14" fmla="*/ 912 w 1679"/>
                <a:gd name="T15" fmla="*/ 958 h 1877"/>
                <a:gd name="T16" fmla="*/ 1195 w 1679"/>
                <a:gd name="T17" fmla="*/ 921 h 1877"/>
                <a:gd name="T18" fmla="*/ 1210 w 1679"/>
                <a:gd name="T19" fmla="*/ 892 h 1877"/>
                <a:gd name="T20" fmla="*/ 954 w 1679"/>
                <a:gd name="T21" fmla="*/ 824 h 1877"/>
                <a:gd name="T22" fmla="*/ 1153 w 1679"/>
                <a:gd name="T23" fmla="*/ 685 h 1877"/>
                <a:gd name="T24" fmla="*/ 1393 w 1679"/>
                <a:gd name="T25" fmla="*/ 598 h 1877"/>
                <a:gd name="T26" fmla="*/ 1149 w 1679"/>
                <a:gd name="T27" fmla="*/ 655 h 1877"/>
                <a:gd name="T28" fmla="*/ 1238 w 1679"/>
                <a:gd name="T29" fmla="*/ 505 h 1877"/>
                <a:gd name="T30" fmla="*/ 1445 w 1679"/>
                <a:gd name="T31" fmla="*/ 396 h 1877"/>
                <a:gd name="T32" fmla="*/ 1572 w 1679"/>
                <a:gd name="T33" fmla="*/ 321 h 1877"/>
                <a:gd name="T34" fmla="*/ 1421 w 1679"/>
                <a:gd name="T35" fmla="*/ 382 h 1877"/>
                <a:gd name="T36" fmla="*/ 1542 w 1679"/>
                <a:gd name="T37" fmla="*/ 206 h 1877"/>
                <a:gd name="T38" fmla="*/ 1500 w 1679"/>
                <a:gd name="T39" fmla="*/ 242 h 1877"/>
                <a:gd name="T40" fmla="*/ 1212 w 1679"/>
                <a:gd name="T41" fmla="*/ 469 h 1877"/>
                <a:gd name="T42" fmla="*/ 1121 w 1679"/>
                <a:gd name="T43" fmla="*/ 432 h 1877"/>
                <a:gd name="T44" fmla="*/ 1112 w 1679"/>
                <a:gd name="T45" fmla="*/ 415 h 1877"/>
                <a:gd name="T46" fmla="*/ 1047 w 1679"/>
                <a:gd name="T47" fmla="*/ 599 h 1877"/>
                <a:gd name="T48" fmla="*/ 892 w 1679"/>
                <a:gd name="T49" fmla="*/ 742 h 1877"/>
                <a:gd name="T50" fmla="*/ 896 w 1679"/>
                <a:gd name="T51" fmla="*/ 518 h 1877"/>
                <a:gd name="T52" fmla="*/ 857 w 1679"/>
                <a:gd name="T53" fmla="*/ 710 h 1877"/>
                <a:gd name="T54" fmla="*/ 857 w 1679"/>
                <a:gd name="T55" fmla="*/ 931 h 1877"/>
                <a:gd name="T56" fmla="*/ 1130 w 1679"/>
                <a:gd name="T57" fmla="*/ 1742 h 1877"/>
                <a:gd name="T58" fmla="*/ 1458 w 1679"/>
                <a:gd name="T59" fmla="*/ 1505 h 1877"/>
                <a:gd name="T60" fmla="*/ 1124 w 1679"/>
                <a:gd name="T61" fmla="*/ 1332 h 1877"/>
                <a:gd name="T62" fmla="*/ 922 w 1679"/>
                <a:gd name="T63" fmla="*/ 1311 h 1877"/>
                <a:gd name="T64" fmla="*/ 876 w 1679"/>
                <a:gd name="T65" fmla="*/ 1026 h 1877"/>
                <a:gd name="T66" fmla="*/ 828 w 1679"/>
                <a:gd name="T67" fmla="*/ 1074 h 1877"/>
                <a:gd name="T68" fmla="*/ 814 w 1679"/>
                <a:gd name="T69" fmla="*/ 1277 h 1877"/>
                <a:gd name="T70" fmla="*/ 587 w 1679"/>
                <a:gd name="T71" fmla="*/ 1448 h 1877"/>
                <a:gd name="T72" fmla="*/ 531 w 1679"/>
                <a:gd name="T73" fmla="*/ 1743 h 1877"/>
                <a:gd name="T74" fmla="*/ 768 w 1679"/>
                <a:gd name="T75" fmla="*/ 839 h 1877"/>
                <a:gd name="T76" fmla="*/ 564 w 1679"/>
                <a:gd name="T77" fmla="*/ 662 h 1877"/>
                <a:gd name="T78" fmla="*/ 215 w 1679"/>
                <a:gd name="T79" fmla="*/ 685 h 1877"/>
                <a:gd name="T80" fmla="*/ 6 w 1679"/>
                <a:gd name="T81" fmla="*/ 675 h 1877"/>
                <a:gd name="T82" fmla="*/ 85 w 1679"/>
                <a:gd name="T83" fmla="*/ 868 h 1877"/>
                <a:gd name="T84" fmla="*/ 389 w 1679"/>
                <a:gd name="T85" fmla="*/ 1150 h 1877"/>
                <a:gd name="T86" fmla="*/ 679 w 1679"/>
                <a:gd name="T87" fmla="*/ 1153 h 1877"/>
                <a:gd name="T88" fmla="*/ 764 w 1679"/>
                <a:gd name="T89" fmla="*/ 1014 h 1877"/>
                <a:gd name="T90" fmla="*/ 570 w 1679"/>
                <a:gd name="T91" fmla="*/ 1103 h 1877"/>
                <a:gd name="T92" fmla="*/ 589 w 1679"/>
                <a:gd name="T93" fmla="*/ 1082 h 1877"/>
                <a:gd name="T94" fmla="*/ 691 w 1679"/>
                <a:gd name="T95" fmla="*/ 947 h 1877"/>
                <a:gd name="T96" fmla="*/ 526 w 1679"/>
                <a:gd name="T97" fmla="*/ 945 h 1877"/>
                <a:gd name="T98" fmla="*/ 386 w 1679"/>
                <a:gd name="T99" fmla="*/ 960 h 1877"/>
                <a:gd name="T100" fmla="*/ 579 w 1679"/>
                <a:gd name="T101" fmla="*/ 888 h 1877"/>
                <a:gd name="T102" fmla="*/ 287 w 1679"/>
                <a:gd name="T103" fmla="*/ 846 h 1877"/>
                <a:gd name="T104" fmla="*/ 247 w 1679"/>
                <a:gd name="T105" fmla="*/ 847 h 1877"/>
                <a:gd name="T106" fmla="*/ 129 w 1679"/>
                <a:gd name="T107" fmla="*/ 759 h 1877"/>
                <a:gd name="T108" fmla="*/ 275 w 1679"/>
                <a:gd name="T109" fmla="*/ 806 h 1877"/>
                <a:gd name="T110" fmla="*/ 509 w 1679"/>
                <a:gd name="T111" fmla="*/ 805 h 1877"/>
                <a:gd name="T112" fmla="*/ 429 w 1679"/>
                <a:gd name="T113" fmla="*/ 733 h 1877"/>
                <a:gd name="T114" fmla="*/ 537 w 1679"/>
                <a:gd name="T115" fmla="*/ 815 h 1877"/>
                <a:gd name="T116" fmla="*/ 728 w 1679"/>
                <a:gd name="T117" fmla="*/ 924 h 1877"/>
                <a:gd name="T118" fmla="*/ 645 w 1679"/>
                <a:gd name="T119" fmla="*/ 752 h 1877"/>
                <a:gd name="T120" fmla="*/ 733 w 1679"/>
                <a:gd name="T121" fmla="*/ 859 h 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79" h="1877">
                  <a:moveTo>
                    <a:pt x="844" y="1000"/>
                  </a:moveTo>
                  <a:lnTo>
                    <a:pt x="829" y="933"/>
                  </a:lnTo>
                  <a:lnTo>
                    <a:pt x="817" y="870"/>
                  </a:lnTo>
                  <a:lnTo>
                    <a:pt x="808" y="812"/>
                  </a:lnTo>
                  <a:lnTo>
                    <a:pt x="802" y="758"/>
                  </a:lnTo>
                  <a:lnTo>
                    <a:pt x="800" y="708"/>
                  </a:lnTo>
                  <a:lnTo>
                    <a:pt x="800" y="661"/>
                  </a:lnTo>
                  <a:lnTo>
                    <a:pt x="803" y="618"/>
                  </a:lnTo>
                  <a:lnTo>
                    <a:pt x="808" y="577"/>
                  </a:lnTo>
                  <a:lnTo>
                    <a:pt x="816" y="541"/>
                  </a:lnTo>
                  <a:lnTo>
                    <a:pt x="827" y="506"/>
                  </a:lnTo>
                  <a:lnTo>
                    <a:pt x="840" y="476"/>
                  </a:lnTo>
                  <a:lnTo>
                    <a:pt x="855" y="447"/>
                  </a:lnTo>
                  <a:lnTo>
                    <a:pt x="874" y="420"/>
                  </a:lnTo>
                  <a:lnTo>
                    <a:pt x="894" y="396"/>
                  </a:lnTo>
                  <a:lnTo>
                    <a:pt x="915" y="374"/>
                  </a:lnTo>
                  <a:lnTo>
                    <a:pt x="939" y="352"/>
                  </a:lnTo>
                  <a:lnTo>
                    <a:pt x="966" y="333"/>
                  </a:lnTo>
                  <a:lnTo>
                    <a:pt x="993" y="315"/>
                  </a:lnTo>
                  <a:lnTo>
                    <a:pt x="1023" y="299"/>
                  </a:lnTo>
                  <a:lnTo>
                    <a:pt x="1054" y="282"/>
                  </a:lnTo>
                  <a:lnTo>
                    <a:pt x="1086" y="267"/>
                  </a:lnTo>
                  <a:lnTo>
                    <a:pt x="1121" y="253"/>
                  </a:lnTo>
                  <a:lnTo>
                    <a:pt x="1156" y="239"/>
                  </a:lnTo>
                  <a:lnTo>
                    <a:pt x="1194" y="225"/>
                  </a:lnTo>
                  <a:lnTo>
                    <a:pt x="1271" y="196"/>
                  </a:lnTo>
                  <a:lnTo>
                    <a:pt x="1352" y="167"/>
                  </a:lnTo>
                  <a:lnTo>
                    <a:pt x="1395" y="151"/>
                  </a:lnTo>
                  <a:lnTo>
                    <a:pt x="1437" y="133"/>
                  </a:lnTo>
                  <a:lnTo>
                    <a:pt x="1481" y="116"/>
                  </a:lnTo>
                  <a:lnTo>
                    <a:pt x="1524" y="96"/>
                  </a:lnTo>
                  <a:lnTo>
                    <a:pt x="1537" y="90"/>
                  </a:lnTo>
                  <a:lnTo>
                    <a:pt x="1549" y="83"/>
                  </a:lnTo>
                  <a:lnTo>
                    <a:pt x="1560" y="76"/>
                  </a:lnTo>
                  <a:lnTo>
                    <a:pt x="1570" y="69"/>
                  </a:lnTo>
                  <a:lnTo>
                    <a:pt x="1589" y="53"/>
                  </a:lnTo>
                  <a:lnTo>
                    <a:pt x="1606" y="38"/>
                  </a:lnTo>
                  <a:lnTo>
                    <a:pt x="1620" y="25"/>
                  </a:lnTo>
                  <a:lnTo>
                    <a:pt x="1632" y="13"/>
                  </a:lnTo>
                  <a:lnTo>
                    <a:pt x="1637" y="9"/>
                  </a:lnTo>
                  <a:lnTo>
                    <a:pt x="1642" y="5"/>
                  </a:lnTo>
                  <a:lnTo>
                    <a:pt x="1646" y="2"/>
                  </a:lnTo>
                  <a:lnTo>
                    <a:pt x="1650" y="1"/>
                  </a:lnTo>
                  <a:lnTo>
                    <a:pt x="1654" y="0"/>
                  </a:lnTo>
                  <a:lnTo>
                    <a:pt x="1657" y="1"/>
                  </a:lnTo>
                  <a:lnTo>
                    <a:pt x="1660" y="3"/>
                  </a:lnTo>
                  <a:lnTo>
                    <a:pt x="1663" y="7"/>
                  </a:lnTo>
                  <a:lnTo>
                    <a:pt x="1665" y="13"/>
                  </a:lnTo>
                  <a:lnTo>
                    <a:pt x="1667" y="20"/>
                  </a:lnTo>
                  <a:lnTo>
                    <a:pt x="1669" y="30"/>
                  </a:lnTo>
                  <a:lnTo>
                    <a:pt x="1670" y="41"/>
                  </a:lnTo>
                  <a:lnTo>
                    <a:pt x="1673" y="72"/>
                  </a:lnTo>
                  <a:lnTo>
                    <a:pt x="1675" y="111"/>
                  </a:lnTo>
                  <a:lnTo>
                    <a:pt x="1678" y="161"/>
                  </a:lnTo>
                  <a:lnTo>
                    <a:pt x="1679" y="223"/>
                  </a:lnTo>
                  <a:lnTo>
                    <a:pt x="1679" y="297"/>
                  </a:lnTo>
                  <a:lnTo>
                    <a:pt x="1674" y="367"/>
                  </a:lnTo>
                  <a:lnTo>
                    <a:pt x="1667" y="432"/>
                  </a:lnTo>
                  <a:lnTo>
                    <a:pt x="1656" y="493"/>
                  </a:lnTo>
                  <a:lnTo>
                    <a:pt x="1643" y="551"/>
                  </a:lnTo>
                  <a:lnTo>
                    <a:pt x="1627" y="605"/>
                  </a:lnTo>
                  <a:lnTo>
                    <a:pt x="1608" y="654"/>
                  </a:lnTo>
                  <a:lnTo>
                    <a:pt x="1586" y="700"/>
                  </a:lnTo>
                  <a:lnTo>
                    <a:pt x="1563" y="743"/>
                  </a:lnTo>
                  <a:lnTo>
                    <a:pt x="1537" y="782"/>
                  </a:lnTo>
                  <a:lnTo>
                    <a:pt x="1509" y="818"/>
                  </a:lnTo>
                  <a:lnTo>
                    <a:pt x="1481" y="850"/>
                  </a:lnTo>
                  <a:lnTo>
                    <a:pt x="1450" y="880"/>
                  </a:lnTo>
                  <a:lnTo>
                    <a:pt x="1419" y="907"/>
                  </a:lnTo>
                  <a:lnTo>
                    <a:pt x="1387" y="931"/>
                  </a:lnTo>
                  <a:lnTo>
                    <a:pt x="1353" y="953"/>
                  </a:lnTo>
                  <a:lnTo>
                    <a:pt x="1320" y="973"/>
                  </a:lnTo>
                  <a:lnTo>
                    <a:pt x="1285" y="990"/>
                  </a:lnTo>
                  <a:lnTo>
                    <a:pt x="1252" y="1004"/>
                  </a:lnTo>
                  <a:lnTo>
                    <a:pt x="1217" y="1017"/>
                  </a:lnTo>
                  <a:lnTo>
                    <a:pt x="1184" y="1028"/>
                  </a:lnTo>
                  <a:lnTo>
                    <a:pt x="1150" y="1037"/>
                  </a:lnTo>
                  <a:lnTo>
                    <a:pt x="1118" y="1045"/>
                  </a:lnTo>
                  <a:lnTo>
                    <a:pt x="1086" y="1052"/>
                  </a:lnTo>
                  <a:lnTo>
                    <a:pt x="1056" y="1056"/>
                  </a:lnTo>
                  <a:lnTo>
                    <a:pt x="1028" y="1060"/>
                  </a:lnTo>
                  <a:lnTo>
                    <a:pt x="1000" y="1063"/>
                  </a:lnTo>
                  <a:lnTo>
                    <a:pt x="975" y="1064"/>
                  </a:lnTo>
                  <a:lnTo>
                    <a:pt x="930" y="1065"/>
                  </a:lnTo>
                  <a:lnTo>
                    <a:pt x="895" y="1065"/>
                  </a:lnTo>
                  <a:lnTo>
                    <a:pt x="900" y="1027"/>
                  </a:lnTo>
                  <a:lnTo>
                    <a:pt x="906" y="992"/>
                  </a:lnTo>
                  <a:lnTo>
                    <a:pt x="912" y="958"/>
                  </a:lnTo>
                  <a:lnTo>
                    <a:pt x="920" y="926"/>
                  </a:lnTo>
                  <a:lnTo>
                    <a:pt x="948" y="933"/>
                  </a:lnTo>
                  <a:lnTo>
                    <a:pt x="976" y="937"/>
                  </a:lnTo>
                  <a:lnTo>
                    <a:pt x="1003" y="941"/>
                  </a:lnTo>
                  <a:lnTo>
                    <a:pt x="1031" y="943"/>
                  </a:lnTo>
                  <a:lnTo>
                    <a:pt x="1058" y="943"/>
                  </a:lnTo>
                  <a:lnTo>
                    <a:pt x="1085" y="942"/>
                  </a:lnTo>
                  <a:lnTo>
                    <a:pt x="1113" y="939"/>
                  </a:lnTo>
                  <a:lnTo>
                    <a:pt x="1139" y="935"/>
                  </a:lnTo>
                  <a:lnTo>
                    <a:pt x="1168" y="929"/>
                  </a:lnTo>
                  <a:lnTo>
                    <a:pt x="1195" y="921"/>
                  </a:lnTo>
                  <a:lnTo>
                    <a:pt x="1222" y="912"/>
                  </a:lnTo>
                  <a:lnTo>
                    <a:pt x="1251" y="900"/>
                  </a:lnTo>
                  <a:lnTo>
                    <a:pt x="1279" y="886"/>
                  </a:lnTo>
                  <a:lnTo>
                    <a:pt x="1308" y="871"/>
                  </a:lnTo>
                  <a:lnTo>
                    <a:pt x="1338" y="855"/>
                  </a:lnTo>
                  <a:lnTo>
                    <a:pt x="1367" y="836"/>
                  </a:lnTo>
                  <a:lnTo>
                    <a:pt x="1324" y="852"/>
                  </a:lnTo>
                  <a:lnTo>
                    <a:pt x="1280" y="869"/>
                  </a:lnTo>
                  <a:lnTo>
                    <a:pt x="1257" y="877"/>
                  </a:lnTo>
                  <a:lnTo>
                    <a:pt x="1233" y="884"/>
                  </a:lnTo>
                  <a:lnTo>
                    <a:pt x="1210" y="892"/>
                  </a:lnTo>
                  <a:lnTo>
                    <a:pt x="1185" y="897"/>
                  </a:lnTo>
                  <a:lnTo>
                    <a:pt x="1158" y="902"/>
                  </a:lnTo>
                  <a:lnTo>
                    <a:pt x="1131" y="905"/>
                  </a:lnTo>
                  <a:lnTo>
                    <a:pt x="1103" y="907"/>
                  </a:lnTo>
                  <a:lnTo>
                    <a:pt x="1072" y="907"/>
                  </a:lnTo>
                  <a:lnTo>
                    <a:pt x="1040" y="905"/>
                  </a:lnTo>
                  <a:lnTo>
                    <a:pt x="1005" y="901"/>
                  </a:lnTo>
                  <a:lnTo>
                    <a:pt x="970" y="895"/>
                  </a:lnTo>
                  <a:lnTo>
                    <a:pt x="931" y="886"/>
                  </a:lnTo>
                  <a:lnTo>
                    <a:pt x="942" y="854"/>
                  </a:lnTo>
                  <a:lnTo>
                    <a:pt x="954" y="824"/>
                  </a:lnTo>
                  <a:lnTo>
                    <a:pt x="967" y="795"/>
                  </a:lnTo>
                  <a:lnTo>
                    <a:pt x="981" y="768"/>
                  </a:lnTo>
                  <a:lnTo>
                    <a:pt x="995" y="743"/>
                  </a:lnTo>
                  <a:lnTo>
                    <a:pt x="1011" y="718"/>
                  </a:lnTo>
                  <a:lnTo>
                    <a:pt x="1028" y="695"/>
                  </a:lnTo>
                  <a:lnTo>
                    <a:pt x="1045" y="674"/>
                  </a:lnTo>
                  <a:lnTo>
                    <a:pt x="1067" y="678"/>
                  </a:lnTo>
                  <a:lnTo>
                    <a:pt x="1088" y="682"/>
                  </a:lnTo>
                  <a:lnTo>
                    <a:pt x="1111" y="684"/>
                  </a:lnTo>
                  <a:lnTo>
                    <a:pt x="1132" y="685"/>
                  </a:lnTo>
                  <a:lnTo>
                    <a:pt x="1153" y="685"/>
                  </a:lnTo>
                  <a:lnTo>
                    <a:pt x="1174" y="684"/>
                  </a:lnTo>
                  <a:lnTo>
                    <a:pt x="1195" y="681"/>
                  </a:lnTo>
                  <a:lnTo>
                    <a:pt x="1216" y="678"/>
                  </a:lnTo>
                  <a:lnTo>
                    <a:pt x="1238" y="673"/>
                  </a:lnTo>
                  <a:lnTo>
                    <a:pt x="1259" y="666"/>
                  </a:lnTo>
                  <a:lnTo>
                    <a:pt x="1280" y="658"/>
                  </a:lnTo>
                  <a:lnTo>
                    <a:pt x="1302" y="649"/>
                  </a:lnTo>
                  <a:lnTo>
                    <a:pt x="1325" y="638"/>
                  </a:lnTo>
                  <a:lnTo>
                    <a:pt x="1347" y="626"/>
                  </a:lnTo>
                  <a:lnTo>
                    <a:pt x="1369" y="613"/>
                  </a:lnTo>
                  <a:lnTo>
                    <a:pt x="1393" y="598"/>
                  </a:lnTo>
                  <a:lnTo>
                    <a:pt x="1360" y="611"/>
                  </a:lnTo>
                  <a:lnTo>
                    <a:pt x="1327" y="624"/>
                  </a:lnTo>
                  <a:lnTo>
                    <a:pt x="1311" y="630"/>
                  </a:lnTo>
                  <a:lnTo>
                    <a:pt x="1293" y="636"/>
                  </a:lnTo>
                  <a:lnTo>
                    <a:pt x="1275" y="641"/>
                  </a:lnTo>
                  <a:lnTo>
                    <a:pt x="1257" y="646"/>
                  </a:lnTo>
                  <a:lnTo>
                    <a:pt x="1236" y="650"/>
                  </a:lnTo>
                  <a:lnTo>
                    <a:pt x="1216" y="653"/>
                  </a:lnTo>
                  <a:lnTo>
                    <a:pt x="1196" y="655"/>
                  </a:lnTo>
                  <a:lnTo>
                    <a:pt x="1173" y="656"/>
                  </a:lnTo>
                  <a:lnTo>
                    <a:pt x="1149" y="655"/>
                  </a:lnTo>
                  <a:lnTo>
                    <a:pt x="1124" y="654"/>
                  </a:lnTo>
                  <a:lnTo>
                    <a:pt x="1098" y="650"/>
                  </a:lnTo>
                  <a:lnTo>
                    <a:pt x="1070" y="646"/>
                  </a:lnTo>
                  <a:lnTo>
                    <a:pt x="1088" y="627"/>
                  </a:lnTo>
                  <a:lnTo>
                    <a:pt x="1108" y="608"/>
                  </a:lnTo>
                  <a:lnTo>
                    <a:pt x="1128" y="591"/>
                  </a:lnTo>
                  <a:lnTo>
                    <a:pt x="1149" y="573"/>
                  </a:lnTo>
                  <a:lnTo>
                    <a:pt x="1171" y="556"/>
                  </a:lnTo>
                  <a:lnTo>
                    <a:pt x="1192" y="539"/>
                  </a:lnTo>
                  <a:lnTo>
                    <a:pt x="1215" y="522"/>
                  </a:lnTo>
                  <a:lnTo>
                    <a:pt x="1238" y="505"/>
                  </a:lnTo>
                  <a:lnTo>
                    <a:pt x="1265" y="486"/>
                  </a:lnTo>
                  <a:lnTo>
                    <a:pt x="1300" y="463"/>
                  </a:lnTo>
                  <a:lnTo>
                    <a:pt x="1320" y="450"/>
                  </a:lnTo>
                  <a:lnTo>
                    <a:pt x="1341" y="434"/>
                  </a:lnTo>
                  <a:lnTo>
                    <a:pt x="1362" y="418"/>
                  </a:lnTo>
                  <a:lnTo>
                    <a:pt x="1385" y="401"/>
                  </a:lnTo>
                  <a:lnTo>
                    <a:pt x="1397" y="401"/>
                  </a:lnTo>
                  <a:lnTo>
                    <a:pt x="1409" y="400"/>
                  </a:lnTo>
                  <a:lnTo>
                    <a:pt x="1422" y="399"/>
                  </a:lnTo>
                  <a:lnTo>
                    <a:pt x="1434" y="398"/>
                  </a:lnTo>
                  <a:lnTo>
                    <a:pt x="1445" y="396"/>
                  </a:lnTo>
                  <a:lnTo>
                    <a:pt x="1458" y="393"/>
                  </a:lnTo>
                  <a:lnTo>
                    <a:pt x="1469" y="389"/>
                  </a:lnTo>
                  <a:lnTo>
                    <a:pt x="1481" y="385"/>
                  </a:lnTo>
                  <a:lnTo>
                    <a:pt x="1492" y="380"/>
                  </a:lnTo>
                  <a:lnTo>
                    <a:pt x="1503" y="374"/>
                  </a:lnTo>
                  <a:lnTo>
                    <a:pt x="1515" y="367"/>
                  </a:lnTo>
                  <a:lnTo>
                    <a:pt x="1526" y="359"/>
                  </a:lnTo>
                  <a:lnTo>
                    <a:pt x="1538" y="351"/>
                  </a:lnTo>
                  <a:lnTo>
                    <a:pt x="1549" y="342"/>
                  </a:lnTo>
                  <a:lnTo>
                    <a:pt x="1561" y="332"/>
                  </a:lnTo>
                  <a:lnTo>
                    <a:pt x="1572" y="321"/>
                  </a:lnTo>
                  <a:lnTo>
                    <a:pt x="1556" y="332"/>
                  </a:lnTo>
                  <a:lnTo>
                    <a:pt x="1539" y="342"/>
                  </a:lnTo>
                  <a:lnTo>
                    <a:pt x="1521" y="352"/>
                  </a:lnTo>
                  <a:lnTo>
                    <a:pt x="1503" y="361"/>
                  </a:lnTo>
                  <a:lnTo>
                    <a:pt x="1493" y="366"/>
                  </a:lnTo>
                  <a:lnTo>
                    <a:pt x="1483" y="370"/>
                  </a:lnTo>
                  <a:lnTo>
                    <a:pt x="1472" y="373"/>
                  </a:lnTo>
                  <a:lnTo>
                    <a:pt x="1461" y="376"/>
                  </a:lnTo>
                  <a:lnTo>
                    <a:pt x="1447" y="379"/>
                  </a:lnTo>
                  <a:lnTo>
                    <a:pt x="1434" y="380"/>
                  </a:lnTo>
                  <a:lnTo>
                    <a:pt x="1421" y="382"/>
                  </a:lnTo>
                  <a:lnTo>
                    <a:pt x="1406" y="382"/>
                  </a:lnTo>
                  <a:lnTo>
                    <a:pt x="1431" y="358"/>
                  </a:lnTo>
                  <a:lnTo>
                    <a:pt x="1455" y="332"/>
                  </a:lnTo>
                  <a:lnTo>
                    <a:pt x="1468" y="319"/>
                  </a:lnTo>
                  <a:lnTo>
                    <a:pt x="1480" y="304"/>
                  </a:lnTo>
                  <a:lnTo>
                    <a:pt x="1491" y="290"/>
                  </a:lnTo>
                  <a:lnTo>
                    <a:pt x="1502" y="274"/>
                  </a:lnTo>
                  <a:lnTo>
                    <a:pt x="1513" y="258"/>
                  </a:lnTo>
                  <a:lnTo>
                    <a:pt x="1523" y="241"/>
                  </a:lnTo>
                  <a:lnTo>
                    <a:pt x="1533" y="225"/>
                  </a:lnTo>
                  <a:lnTo>
                    <a:pt x="1542" y="206"/>
                  </a:lnTo>
                  <a:lnTo>
                    <a:pt x="1550" y="188"/>
                  </a:lnTo>
                  <a:lnTo>
                    <a:pt x="1558" y="169"/>
                  </a:lnTo>
                  <a:lnTo>
                    <a:pt x="1565" y="150"/>
                  </a:lnTo>
                  <a:lnTo>
                    <a:pt x="1571" y="129"/>
                  </a:lnTo>
                  <a:lnTo>
                    <a:pt x="1561" y="148"/>
                  </a:lnTo>
                  <a:lnTo>
                    <a:pt x="1552" y="165"/>
                  </a:lnTo>
                  <a:lnTo>
                    <a:pt x="1542" y="182"/>
                  </a:lnTo>
                  <a:lnTo>
                    <a:pt x="1532" y="198"/>
                  </a:lnTo>
                  <a:lnTo>
                    <a:pt x="1521" y="214"/>
                  </a:lnTo>
                  <a:lnTo>
                    <a:pt x="1511" y="229"/>
                  </a:lnTo>
                  <a:lnTo>
                    <a:pt x="1500" y="242"/>
                  </a:lnTo>
                  <a:lnTo>
                    <a:pt x="1490" y="256"/>
                  </a:lnTo>
                  <a:lnTo>
                    <a:pt x="1468" y="280"/>
                  </a:lnTo>
                  <a:lnTo>
                    <a:pt x="1444" y="304"/>
                  </a:lnTo>
                  <a:lnTo>
                    <a:pt x="1421" y="324"/>
                  </a:lnTo>
                  <a:lnTo>
                    <a:pt x="1398" y="343"/>
                  </a:lnTo>
                  <a:lnTo>
                    <a:pt x="1374" y="361"/>
                  </a:lnTo>
                  <a:lnTo>
                    <a:pt x="1350" y="379"/>
                  </a:lnTo>
                  <a:lnTo>
                    <a:pt x="1327" y="394"/>
                  </a:lnTo>
                  <a:lnTo>
                    <a:pt x="1302" y="409"/>
                  </a:lnTo>
                  <a:lnTo>
                    <a:pt x="1256" y="440"/>
                  </a:lnTo>
                  <a:lnTo>
                    <a:pt x="1212" y="469"/>
                  </a:lnTo>
                  <a:lnTo>
                    <a:pt x="1183" y="490"/>
                  </a:lnTo>
                  <a:lnTo>
                    <a:pt x="1153" y="511"/>
                  </a:lnTo>
                  <a:lnTo>
                    <a:pt x="1125" y="533"/>
                  </a:lnTo>
                  <a:lnTo>
                    <a:pt x="1098" y="555"/>
                  </a:lnTo>
                  <a:lnTo>
                    <a:pt x="1099" y="534"/>
                  </a:lnTo>
                  <a:lnTo>
                    <a:pt x="1101" y="515"/>
                  </a:lnTo>
                  <a:lnTo>
                    <a:pt x="1103" y="496"/>
                  </a:lnTo>
                  <a:lnTo>
                    <a:pt x="1107" y="479"/>
                  </a:lnTo>
                  <a:lnTo>
                    <a:pt x="1111" y="463"/>
                  </a:lnTo>
                  <a:lnTo>
                    <a:pt x="1116" y="447"/>
                  </a:lnTo>
                  <a:lnTo>
                    <a:pt x="1121" y="432"/>
                  </a:lnTo>
                  <a:lnTo>
                    <a:pt x="1127" y="418"/>
                  </a:lnTo>
                  <a:lnTo>
                    <a:pt x="1140" y="393"/>
                  </a:lnTo>
                  <a:lnTo>
                    <a:pt x="1154" y="369"/>
                  </a:lnTo>
                  <a:lnTo>
                    <a:pt x="1170" y="345"/>
                  </a:lnTo>
                  <a:lnTo>
                    <a:pt x="1184" y="322"/>
                  </a:lnTo>
                  <a:lnTo>
                    <a:pt x="1169" y="337"/>
                  </a:lnTo>
                  <a:lnTo>
                    <a:pt x="1155" y="353"/>
                  </a:lnTo>
                  <a:lnTo>
                    <a:pt x="1142" y="369"/>
                  </a:lnTo>
                  <a:lnTo>
                    <a:pt x="1131" y="384"/>
                  </a:lnTo>
                  <a:lnTo>
                    <a:pt x="1121" y="400"/>
                  </a:lnTo>
                  <a:lnTo>
                    <a:pt x="1112" y="415"/>
                  </a:lnTo>
                  <a:lnTo>
                    <a:pt x="1104" y="430"/>
                  </a:lnTo>
                  <a:lnTo>
                    <a:pt x="1096" y="447"/>
                  </a:lnTo>
                  <a:lnTo>
                    <a:pt x="1089" y="462"/>
                  </a:lnTo>
                  <a:lnTo>
                    <a:pt x="1084" y="478"/>
                  </a:lnTo>
                  <a:lnTo>
                    <a:pt x="1080" y="493"/>
                  </a:lnTo>
                  <a:lnTo>
                    <a:pt x="1076" y="509"/>
                  </a:lnTo>
                  <a:lnTo>
                    <a:pt x="1074" y="527"/>
                  </a:lnTo>
                  <a:lnTo>
                    <a:pt x="1072" y="543"/>
                  </a:lnTo>
                  <a:lnTo>
                    <a:pt x="1071" y="560"/>
                  </a:lnTo>
                  <a:lnTo>
                    <a:pt x="1071" y="577"/>
                  </a:lnTo>
                  <a:lnTo>
                    <a:pt x="1047" y="599"/>
                  </a:lnTo>
                  <a:lnTo>
                    <a:pt x="1024" y="622"/>
                  </a:lnTo>
                  <a:lnTo>
                    <a:pt x="1001" y="645"/>
                  </a:lnTo>
                  <a:lnTo>
                    <a:pt x="980" y="671"/>
                  </a:lnTo>
                  <a:lnTo>
                    <a:pt x="960" y="698"/>
                  </a:lnTo>
                  <a:lnTo>
                    <a:pt x="940" y="726"/>
                  </a:lnTo>
                  <a:lnTo>
                    <a:pt x="931" y="742"/>
                  </a:lnTo>
                  <a:lnTo>
                    <a:pt x="922" y="757"/>
                  </a:lnTo>
                  <a:lnTo>
                    <a:pt x="914" y="773"/>
                  </a:lnTo>
                  <a:lnTo>
                    <a:pt x="906" y="789"/>
                  </a:lnTo>
                  <a:lnTo>
                    <a:pt x="898" y="765"/>
                  </a:lnTo>
                  <a:lnTo>
                    <a:pt x="892" y="742"/>
                  </a:lnTo>
                  <a:lnTo>
                    <a:pt x="887" y="719"/>
                  </a:lnTo>
                  <a:lnTo>
                    <a:pt x="883" y="698"/>
                  </a:lnTo>
                  <a:lnTo>
                    <a:pt x="881" y="678"/>
                  </a:lnTo>
                  <a:lnTo>
                    <a:pt x="880" y="657"/>
                  </a:lnTo>
                  <a:lnTo>
                    <a:pt x="880" y="638"/>
                  </a:lnTo>
                  <a:lnTo>
                    <a:pt x="880" y="620"/>
                  </a:lnTo>
                  <a:lnTo>
                    <a:pt x="882" y="602"/>
                  </a:lnTo>
                  <a:lnTo>
                    <a:pt x="884" y="584"/>
                  </a:lnTo>
                  <a:lnTo>
                    <a:pt x="887" y="567"/>
                  </a:lnTo>
                  <a:lnTo>
                    <a:pt x="890" y="550"/>
                  </a:lnTo>
                  <a:lnTo>
                    <a:pt x="896" y="518"/>
                  </a:lnTo>
                  <a:lnTo>
                    <a:pt x="903" y="485"/>
                  </a:lnTo>
                  <a:lnTo>
                    <a:pt x="892" y="509"/>
                  </a:lnTo>
                  <a:lnTo>
                    <a:pt x="883" y="534"/>
                  </a:lnTo>
                  <a:lnTo>
                    <a:pt x="876" y="557"/>
                  </a:lnTo>
                  <a:lnTo>
                    <a:pt x="868" y="580"/>
                  </a:lnTo>
                  <a:lnTo>
                    <a:pt x="863" y="603"/>
                  </a:lnTo>
                  <a:lnTo>
                    <a:pt x="860" y="625"/>
                  </a:lnTo>
                  <a:lnTo>
                    <a:pt x="857" y="647"/>
                  </a:lnTo>
                  <a:lnTo>
                    <a:pt x="856" y="669"/>
                  </a:lnTo>
                  <a:lnTo>
                    <a:pt x="856" y="689"/>
                  </a:lnTo>
                  <a:lnTo>
                    <a:pt x="857" y="710"/>
                  </a:lnTo>
                  <a:lnTo>
                    <a:pt x="859" y="730"/>
                  </a:lnTo>
                  <a:lnTo>
                    <a:pt x="863" y="751"/>
                  </a:lnTo>
                  <a:lnTo>
                    <a:pt x="867" y="771"/>
                  </a:lnTo>
                  <a:lnTo>
                    <a:pt x="874" y="791"/>
                  </a:lnTo>
                  <a:lnTo>
                    <a:pt x="880" y="811"/>
                  </a:lnTo>
                  <a:lnTo>
                    <a:pt x="888" y="832"/>
                  </a:lnTo>
                  <a:lnTo>
                    <a:pt x="881" y="850"/>
                  </a:lnTo>
                  <a:lnTo>
                    <a:pt x="875" y="869"/>
                  </a:lnTo>
                  <a:lnTo>
                    <a:pt x="868" y="890"/>
                  </a:lnTo>
                  <a:lnTo>
                    <a:pt x="862" y="910"/>
                  </a:lnTo>
                  <a:lnTo>
                    <a:pt x="857" y="931"/>
                  </a:lnTo>
                  <a:lnTo>
                    <a:pt x="852" y="953"/>
                  </a:lnTo>
                  <a:lnTo>
                    <a:pt x="848" y="977"/>
                  </a:lnTo>
                  <a:lnTo>
                    <a:pt x="844" y="1000"/>
                  </a:lnTo>
                  <a:close/>
                  <a:moveTo>
                    <a:pt x="810" y="1877"/>
                  </a:moveTo>
                  <a:lnTo>
                    <a:pt x="855" y="1857"/>
                  </a:lnTo>
                  <a:lnTo>
                    <a:pt x="902" y="1838"/>
                  </a:lnTo>
                  <a:lnTo>
                    <a:pt x="948" y="1819"/>
                  </a:lnTo>
                  <a:lnTo>
                    <a:pt x="993" y="1800"/>
                  </a:lnTo>
                  <a:lnTo>
                    <a:pt x="1039" y="1780"/>
                  </a:lnTo>
                  <a:lnTo>
                    <a:pt x="1084" y="1761"/>
                  </a:lnTo>
                  <a:lnTo>
                    <a:pt x="1130" y="1742"/>
                  </a:lnTo>
                  <a:lnTo>
                    <a:pt x="1176" y="1723"/>
                  </a:lnTo>
                  <a:lnTo>
                    <a:pt x="1221" y="1703"/>
                  </a:lnTo>
                  <a:lnTo>
                    <a:pt x="1267" y="1684"/>
                  </a:lnTo>
                  <a:lnTo>
                    <a:pt x="1313" y="1665"/>
                  </a:lnTo>
                  <a:lnTo>
                    <a:pt x="1359" y="1646"/>
                  </a:lnTo>
                  <a:lnTo>
                    <a:pt x="1405" y="1626"/>
                  </a:lnTo>
                  <a:lnTo>
                    <a:pt x="1450" y="1607"/>
                  </a:lnTo>
                  <a:lnTo>
                    <a:pt x="1496" y="1588"/>
                  </a:lnTo>
                  <a:lnTo>
                    <a:pt x="1542" y="1569"/>
                  </a:lnTo>
                  <a:lnTo>
                    <a:pt x="1499" y="1535"/>
                  </a:lnTo>
                  <a:lnTo>
                    <a:pt x="1458" y="1505"/>
                  </a:lnTo>
                  <a:lnTo>
                    <a:pt x="1416" y="1475"/>
                  </a:lnTo>
                  <a:lnTo>
                    <a:pt x="1375" y="1449"/>
                  </a:lnTo>
                  <a:lnTo>
                    <a:pt x="1336" y="1425"/>
                  </a:lnTo>
                  <a:lnTo>
                    <a:pt x="1296" y="1403"/>
                  </a:lnTo>
                  <a:lnTo>
                    <a:pt x="1257" y="1383"/>
                  </a:lnTo>
                  <a:lnTo>
                    <a:pt x="1218" y="1366"/>
                  </a:lnTo>
                  <a:lnTo>
                    <a:pt x="1200" y="1358"/>
                  </a:lnTo>
                  <a:lnTo>
                    <a:pt x="1181" y="1351"/>
                  </a:lnTo>
                  <a:lnTo>
                    <a:pt x="1161" y="1344"/>
                  </a:lnTo>
                  <a:lnTo>
                    <a:pt x="1142" y="1337"/>
                  </a:lnTo>
                  <a:lnTo>
                    <a:pt x="1124" y="1332"/>
                  </a:lnTo>
                  <a:lnTo>
                    <a:pt x="1106" y="1327"/>
                  </a:lnTo>
                  <a:lnTo>
                    <a:pt x="1086" y="1323"/>
                  </a:lnTo>
                  <a:lnTo>
                    <a:pt x="1068" y="1319"/>
                  </a:lnTo>
                  <a:lnTo>
                    <a:pt x="1050" y="1316"/>
                  </a:lnTo>
                  <a:lnTo>
                    <a:pt x="1032" y="1313"/>
                  </a:lnTo>
                  <a:lnTo>
                    <a:pt x="1013" y="1312"/>
                  </a:lnTo>
                  <a:lnTo>
                    <a:pt x="995" y="1310"/>
                  </a:lnTo>
                  <a:lnTo>
                    <a:pt x="977" y="1309"/>
                  </a:lnTo>
                  <a:lnTo>
                    <a:pt x="959" y="1309"/>
                  </a:lnTo>
                  <a:lnTo>
                    <a:pt x="940" y="1310"/>
                  </a:lnTo>
                  <a:lnTo>
                    <a:pt x="922" y="1311"/>
                  </a:lnTo>
                  <a:lnTo>
                    <a:pt x="917" y="1294"/>
                  </a:lnTo>
                  <a:lnTo>
                    <a:pt x="913" y="1278"/>
                  </a:lnTo>
                  <a:lnTo>
                    <a:pt x="909" y="1260"/>
                  </a:lnTo>
                  <a:lnTo>
                    <a:pt x="905" y="1243"/>
                  </a:lnTo>
                  <a:lnTo>
                    <a:pt x="900" y="1209"/>
                  </a:lnTo>
                  <a:lnTo>
                    <a:pt x="896" y="1174"/>
                  </a:lnTo>
                  <a:lnTo>
                    <a:pt x="892" y="1139"/>
                  </a:lnTo>
                  <a:lnTo>
                    <a:pt x="890" y="1104"/>
                  </a:lnTo>
                  <a:lnTo>
                    <a:pt x="887" y="1070"/>
                  </a:lnTo>
                  <a:lnTo>
                    <a:pt x="884" y="1034"/>
                  </a:lnTo>
                  <a:lnTo>
                    <a:pt x="876" y="1026"/>
                  </a:lnTo>
                  <a:lnTo>
                    <a:pt x="866" y="1017"/>
                  </a:lnTo>
                  <a:lnTo>
                    <a:pt x="858" y="1009"/>
                  </a:lnTo>
                  <a:lnTo>
                    <a:pt x="850" y="1000"/>
                  </a:lnTo>
                  <a:lnTo>
                    <a:pt x="849" y="1012"/>
                  </a:lnTo>
                  <a:lnTo>
                    <a:pt x="847" y="1023"/>
                  </a:lnTo>
                  <a:lnTo>
                    <a:pt x="846" y="1035"/>
                  </a:lnTo>
                  <a:lnTo>
                    <a:pt x="844" y="1047"/>
                  </a:lnTo>
                  <a:lnTo>
                    <a:pt x="840" y="1047"/>
                  </a:lnTo>
                  <a:lnTo>
                    <a:pt x="836" y="1047"/>
                  </a:lnTo>
                  <a:lnTo>
                    <a:pt x="832" y="1061"/>
                  </a:lnTo>
                  <a:lnTo>
                    <a:pt x="828" y="1074"/>
                  </a:lnTo>
                  <a:lnTo>
                    <a:pt x="835" y="1086"/>
                  </a:lnTo>
                  <a:lnTo>
                    <a:pt x="841" y="1097"/>
                  </a:lnTo>
                  <a:lnTo>
                    <a:pt x="840" y="1113"/>
                  </a:lnTo>
                  <a:lnTo>
                    <a:pt x="839" y="1129"/>
                  </a:lnTo>
                  <a:lnTo>
                    <a:pt x="838" y="1143"/>
                  </a:lnTo>
                  <a:lnTo>
                    <a:pt x="836" y="1157"/>
                  </a:lnTo>
                  <a:lnTo>
                    <a:pt x="831" y="1182"/>
                  </a:lnTo>
                  <a:lnTo>
                    <a:pt x="825" y="1208"/>
                  </a:lnTo>
                  <a:lnTo>
                    <a:pt x="820" y="1233"/>
                  </a:lnTo>
                  <a:lnTo>
                    <a:pt x="815" y="1261"/>
                  </a:lnTo>
                  <a:lnTo>
                    <a:pt x="814" y="1277"/>
                  </a:lnTo>
                  <a:lnTo>
                    <a:pt x="812" y="1294"/>
                  </a:lnTo>
                  <a:lnTo>
                    <a:pt x="811" y="1312"/>
                  </a:lnTo>
                  <a:lnTo>
                    <a:pt x="811" y="1331"/>
                  </a:lnTo>
                  <a:lnTo>
                    <a:pt x="783" y="1341"/>
                  </a:lnTo>
                  <a:lnTo>
                    <a:pt x="755" y="1351"/>
                  </a:lnTo>
                  <a:lnTo>
                    <a:pt x="727" y="1363"/>
                  </a:lnTo>
                  <a:lnTo>
                    <a:pt x="699" y="1377"/>
                  </a:lnTo>
                  <a:lnTo>
                    <a:pt x="671" y="1392"/>
                  </a:lnTo>
                  <a:lnTo>
                    <a:pt x="642" y="1409"/>
                  </a:lnTo>
                  <a:lnTo>
                    <a:pt x="615" y="1428"/>
                  </a:lnTo>
                  <a:lnTo>
                    <a:pt x="587" y="1448"/>
                  </a:lnTo>
                  <a:lnTo>
                    <a:pt x="558" y="1470"/>
                  </a:lnTo>
                  <a:lnTo>
                    <a:pt x="530" y="1494"/>
                  </a:lnTo>
                  <a:lnTo>
                    <a:pt x="501" y="1518"/>
                  </a:lnTo>
                  <a:lnTo>
                    <a:pt x="473" y="1545"/>
                  </a:lnTo>
                  <a:lnTo>
                    <a:pt x="445" y="1574"/>
                  </a:lnTo>
                  <a:lnTo>
                    <a:pt x="416" y="1604"/>
                  </a:lnTo>
                  <a:lnTo>
                    <a:pt x="387" y="1635"/>
                  </a:lnTo>
                  <a:lnTo>
                    <a:pt x="359" y="1669"/>
                  </a:lnTo>
                  <a:lnTo>
                    <a:pt x="416" y="1694"/>
                  </a:lnTo>
                  <a:lnTo>
                    <a:pt x="474" y="1719"/>
                  </a:lnTo>
                  <a:lnTo>
                    <a:pt x="531" y="1743"/>
                  </a:lnTo>
                  <a:lnTo>
                    <a:pt x="587" y="1768"/>
                  </a:lnTo>
                  <a:lnTo>
                    <a:pt x="641" y="1794"/>
                  </a:lnTo>
                  <a:lnTo>
                    <a:pt x="697" y="1820"/>
                  </a:lnTo>
                  <a:lnTo>
                    <a:pt x="753" y="1847"/>
                  </a:lnTo>
                  <a:lnTo>
                    <a:pt x="810" y="1877"/>
                  </a:lnTo>
                  <a:close/>
                  <a:moveTo>
                    <a:pt x="835" y="1035"/>
                  </a:moveTo>
                  <a:lnTo>
                    <a:pt x="823" y="989"/>
                  </a:lnTo>
                  <a:lnTo>
                    <a:pt x="810" y="946"/>
                  </a:lnTo>
                  <a:lnTo>
                    <a:pt x="796" y="907"/>
                  </a:lnTo>
                  <a:lnTo>
                    <a:pt x="782" y="871"/>
                  </a:lnTo>
                  <a:lnTo>
                    <a:pt x="768" y="839"/>
                  </a:lnTo>
                  <a:lnTo>
                    <a:pt x="753" y="809"/>
                  </a:lnTo>
                  <a:lnTo>
                    <a:pt x="737" y="783"/>
                  </a:lnTo>
                  <a:lnTo>
                    <a:pt x="719" y="760"/>
                  </a:lnTo>
                  <a:lnTo>
                    <a:pt x="703" y="740"/>
                  </a:lnTo>
                  <a:lnTo>
                    <a:pt x="685" y="722"/>
                  </a:lnTo>
                  <a:lnTo>
                    <a:pt x="667" y="707"/>
                  </a:lnTo>
                  <a:lnTo>
                    <a:pt x="647" y="694"/>
                  </a:lnTo>
                  <a:lnTo>
                    <a:pt x="627" y="683"/>
                  </a:lnTo>
                  <a:lnTo>
                    <a:pt x="607" y="675"/>
                  </a:lnTo>
                  <a:lnTo>
                    <a:pt x="586" y="668"/>
                  </a:lnTo>
                  <a:lnTo>
                    <a:pt x="564" y="662"/>
                  </a:lnTo>
                  <a:lnTo>
                    <a:pt x="542" y="658"/>
                  </a:lnTo>
                  <a:lnTo>
                    <a:pt x="519" y="656"/>
                  </a:lnTo>
                  <a:lnTo>
                    <a:pt x="494" y="656"/>
                  </a:lnTo>
                  <a:lnTo>
                    <a:pt x="470" y="656"/>
                  </a:lnTo>
                  <a:lnTo>
                    <a:pt x="445" y="657"/>
                  </a:lnTo>
                  <a:lnTo>
                    <a:pt x="418" y="659"/>
                  </a:lnTo>
                  <a:lnTo>
                    <a:pt x="392" y="662"/>
                  </a:lnTo>
                  <a:lnTo>
                    <a:pt x="364" y="666"/>
                  </a:lnTo>
                  <a:lnTo>
                    <a:pt x="307" y="674"/>
                  </a:lnTo>
                  <a:lnTo>
                    <a:pt x="246" y="682"/>
                  </a:lnTo>
                  <a:lnTo>
                    <a:pt x="215" y="685"/>
                  </a:lnTo>
                  <a:lnTo>
                    <a:pt x="182" y="689"/>
                  </a:lnTo>
                  <a:lnTo>
                    <a:pt x="150" y="691"/>
                  </a:lnTo>
                  <a:lnTo>
                    <a:pt x="115" y="694"/>
                  </a:lnTo>
                  <a:lnTo>
                    <a:pt x="96" y="693"/>
                  </a:lnTo>
                  <a:lnTo>
                    <a:pt x="78" y="691"/>
                  </a:lnTo>
                  <a:lnTo>
                    <a:pt x="60" y="688"/>
                  </a:lnTo>
                  <a:lnTo>
                    <a:pt x="46" y="684"/>
                  </a:lnTo>
                  <a:lnTo>
                    <a:pt x="32" y="680"/>
                  </a:lnTo>
                  <a:lnTo>
                    <a:pt x="21" y="677"/>
                  </a:lnTo>
                  <a:lnTo>
                    <a:pt x="12" y="675"/>
                  </a:lnTo>
                  <a:lnTo>
                    <a:pt x="6" y="675"/>
                  </a:lnTo>
                  <a:lnTo>
                    <a:pt x="3" y="676"/>
                  </a:lnTo>
                  <a:lnTo>
                    <a:pt x="2" y="677"/>
                  </a:lnTo>
                  <a:lnTo>
                    <a:pt x="1" y="680"/>
                  </a:lnTo>
                  <a:lnTo>
                    <a:pt x="0" y="683"/>
                  </a:lnTo>
                  <a:lnTo>
                    <a:pt x="2" y="693"/>
                  </a:lnTo>
                  <a:lnTo>
                    <a:pt x="7" y="707"/>
                  </a:lnTo>
                  <a:lnTo>
                    <a:pt x="15" y="726"/>
                  </a:lnTo>
                  <a:lnTo>
                    <a:pt x="26" y="752"/>
                  </a:lnTo>
                  <a:lnTo>
                    <a:pt x="41" y="783"/>
                  </a:lnTo>
                  <a:lnTo>
                    <a:pt x="60" y="823"/>
                  </a:lnTo>
                  <a:lnTo>
                    <a:pt x="85" y="868"/>
                  </a:lnTo>
                  <a:lnTo>
                    <a:pt x="110" y="911"/>
                  </a:lnTo>
                  <a:lnTo>
                    <a:pt x="135" y="949"/>
                  </a:lnTo>
                  <a:lnTo>
                    <a:pt x="163" y="985"/>
                  </a:lnTo>
                  <a:lnTo>
                    <a:pt x="190" y="1016"/>
                  </a:lnTo>
                  <a:lnTo>
                    <a:pt x="218" y="1044"/>
                  </a:lnTo>
                  <a:lnTo>
                    <a:pt x="246" y="1069"/>
                  </a:lnTo>
                  <a:lnTo>
                    <a:pt x="274" y="1090"/>
                  </a:lnTo>
                  <a:lnTo>
                    <a:pt x="303" y="1109"/>
                  </a:lnTo>
                  <a:lnTo>
                    <a:pt x="331" y="1126"/>
                  </a:lnTo>
                  <a:lnTo>
                    <a:pt x="361" y="1139"/>
                  </a:lnTo>
                  <a:lnTo>
                    <a:pt x="389" y="1150"/>
                  </a:lnTo>
                  <a:lnTo>
                    <a:pt x="417" y="1158"/>
                  </a:lnTo>
                  <a:lnTo>
                    <a:pt x="446" y="1165"/>
                  </a:lnTo>
                  <a:lnTo>
                    <a:pt x="474" y="1169"/>
                  </a:lnTo>
                  <a:lnTo>
                    <a:pt x="502" y="1172"/>
                  </a:lnTo>
                  <a:lnTo>
                    <a:pt x="530" y="1173"/>
                  </a:lnTo>
                  <a:lnTo>
                    <a:pt x="556" y="1173"/>
                  </a:lnTo>
                  <a:lnTo>
                    <a:pt x="583" y="1171"/>
                  </a:lnTo>
                  <a:lnTo>
                    <a:pt x="608" y="1168"/>
                  </a:lnTo>
                  <a:lnTo>
                    <a:pt x="632" y="1164"/>
                  </a:lnTo>
                  <a:lnTo>
                    <a:pt x="656" y="1159"/>
                  </a:lnTo>
                  <a:lnTo>
                    <a:pt x="679" y="1153"/>
                  </a:lnTo>
                  <a:lnTo>
                    <a:pt x="700" y="1147"/>
                  </a:lnTo>
                  <a:lnTo>
                    <a:pt x="720" y="1140"/>
                  </a:lnTo>
                  <a:lnTo>
                    <a:pt x="740" y="1133"/>
                  </a:lnTo>
                  <a:lnTo>
                    <a:pt x="758" y="1126"/>
                  </a:lnTo>
                  <a:lnTo>
                    <a:pt x="774" y="1119"/>
                  </a:lnTo>
                  <a:lnTo>
                    <a:pt x="803" y="1104"/>
                  </a:lnTo>
                  <a:lnTo>
                    <a:pt x="825" y="1092"/>
                  </a:lnTo>
                  <a:lnTo>
                    <a:pt x="810" y="1071"/>
                  </a:lnTo>
                  <a:lnTo>
                    <a:pt x="794" y="1051"/>
                  </a:lnTo>
                  <a:lnTo>
                    <a:pt x="779" y="1031"/>
                  </a:lnTo>
                  <a:lnTo>
                    <a:pt x="764" y="1014"/>
                  </a:lnTo>
                  <a:lnTo>
                    <a:pt x="748" y="1027"/>
                  </a:lnTo>
                  <a:lnTo>
                    <a:pt x="733" y="1040"/>
                  </a:lnTo>
                  <a:lnTo>
                    <a:pt x="716" y="1051"/>
                  </a:lnTo>
                  <a:lnTo>
                    <a:pt x="700" y="1061"/>
                  </a:lnTo>
                  <a:lnTo>
                    <a:pt x="683" y="1070"/>
                  </a:lnTo>
                  <a:lnTo>
                    <a:pt x="666" y="1078"/>
                  </a:lnTo>
                  <a:lnTo>
                    <a:pt x="647" y="1085"/>
                  </a:lnTo>
                  <a:lnTo>
                    <a:pt x="629" y="1091"/>
                  </a:lnTo>
                  <a:lnTo>
                    <a:pt x="610" y="1096"/>
                  </a:lnTo>
                  <a:lnTo>
                    <a:pt x="591" y="1100"/>
                  </a:lnTo>
                  <a:lnTo>
                    <a:pt x="570" y="1103"/>
                  </a:lnTo>
                  <a:lnTo>
                    <a:pt x="549" y="1105"/>
                  </a:lnTo>
                  <a:lnTo>
                    <a:pt x="527" y="1106"/>
                  </a:lnTo>
                  <a:lnTo>
                    <a:pt x="503" y="1106"/>
                  </a:lnTo>
                  <a:lnTo>
                    <a:pt x="479" y="1105"/>
                  </a:lnTo>
                  <a:lnTo>
                    <a:pt x="455" y="1103"/>
                  </a:lnTo>
                  <a:lnTo>
                    <a:pt x="487" y="1100"/>
                  </a:lnTo>
                  <a:lnTo>
                    <a:pt x="521" y="1096"/>
                  </a:lnTo>
                  <a:lnTo>
                    <a:pt x="537" y="1093"/>
                  </a:lnTo>
                  <a:lnTo>
                    <a:pt x="554" y="1091"/>
                  </a:lnTo>
                  <a:lnTo>
                    <a:pt x="571" y="1087"/>
                  </a:lnTo>
                  <a:lnTo>
                    <a:pt x="589" y="1082"/>
                  </a:lnTo>
                  <a:lnTo>
                    <a:pt x="607" y="1077"/>
                  </a:lnTo>
                  <a:lnTo>
                    <a:pt x="625" y="1070"/>
                  </a:lnTo>
                  <a:lnTo>
                    <a:pt x="643" y="1062"/>
                  </a:lnTo>
                  <a:lnTo>
                    <a:pt x="663" y="1052"/>
                  </a:lnTo>
                  <a:lnTo>
                    <a:pt x="682" y="1040"/>
                  </a:lnTo>
                  <a:lnTo>
                    <a:pt x="702" y="1026"/>
                  </a:lnTo>
                  <a:lnTo>
                    <a:pt x="722" y="1011"/>
                  </a:lnTo>
                  <a:lnTo>
                    <a:pt x="744" y="993"/>
                  </a:lnTo>
                  <a:lnTo>
                    <a:pt x="727" y="977"/>
                  </a:lnTo>
                  <a:lnTo>
                    <a:pt x="709" y="961"/>
                  </a:lnTo>
                  <a:lnTo>
                    <a:pt x="691" y="947"/>
                  </a:lnTo>
                  <a:lnTo>
                    <a:pt x="674" y="935"/>
                  </a:lnTo>
                  <a:lnTo>
                    <a:pt x="657" y="924"/>
                  </a:lnTo>
                  <a:lnTo>
                    <a:pt x="638" y="914"/>
                  </a:lnTo>
                  <a:lnTo>
                    <a:pt x="621" y="906"/>
                  </a:lnTo>
                  <a:lnTo>
                    <a:pt x="603" y="898"/>
                  </a:lnTo>
                  <a:lnTo>
                    <a:pt x="591" y="908"/>
                  </a:lnTo>
                  <a:lnTo>
                    <a:pt x="579" y="917"/>
                  </a:lnTo>
                  <a:lnTo>
                    <a:pt x="565" y="925"/>
                  </a:lnTo>
                  <a:lnTo>
                    <a:pt x="553" y="933"/>
                  </a:lnTo>
                  <a:lnTo>
                    <a:pt x="540" y="939"/>
                  </a:lnTo>
                  <a:lnTo>
                    <a:pt x="526" y="945"/>
                  </a:lnTo>
                  <a:lnTo>
                    <a:pt x="512" y="951"/>
                  </a:lnTo>
                  <a:lnTo>
                    <a:pt x="497" y="955"/>
                  </a:lnTo>
                  <a:lnTo>
                    <a:pt x="482" y="959"/>
                  </a:lnTo>
                  <a:lnTo>
                    <a:pt x="467" y="962"/>
                  </a:lnTo>
                  <a:lnTo>
                    <a:pt x="451" y="965"/>
                  </a:lnTo>
                  <a:lnTo>
                    <a:pt x="435" y="966"/>
                  </a:lnTo>
                  <a:lnTo>
                    <a:pt x="417" y="967"/>
                  </a:lnTo>
                  <a:lnTo>
                    <a:pt x="399" y="967"/>
                  </a:lnTo>
                  <a:lnTo>
                    <a:pt x="381" y="965"/>
                  </a:lnTo>
                  <a:lnTo>
                    <a:pt x="362" y="963"/>
                  </a:lnTo>
                  <a:lnTo>
                    <a:pt x="386" y="960"/>
                  </a:lnTo>
                  <a:lnTo>
                    <a:pt x="411" y="958"/>
                  </a:lnTo>
                  <a:lnTo>
                    <a:pt x="437" y="954"/>
                  </a:lnTo>
                  <a:lnTo>
                    <a:pt x="462" y="949"/>
                  </a:lnTo>
                  <a:lnTo>
                    <a:pt x="476" y="945"/>
                  </a:lnTo>
                  <a:lnTo>
                    <a:pt x="489" y="940"/>
                  </a:lnTo>
                  <a:lnTo>
                    <a:pt x="503" y="935"/>
                  </a:lnTo>
                  <a:lnTo>
                    <a:pt x="518" y="928"/>
                  </a:lnTo>
                  <a:lnTo>
                    <a:pt x="532" y="920"/>
                  </a:lnTo>
                  <a:lnTo>
                    <a:pt x="547" y="911"/>
                  </a:lnTo>
                  <a:lnTo>
                    <a:pt x="562" y="901"/>
                  </a:lnTo>
                  <a:lnTo>
                    <a:pt x="579" y="888"/>
                  </a:lnTo>
                  <a:lnTo>
                    <a:pt x="560" y="882"/>
                  </a:lnTo>
                  <a:lnTo>
                    <a:pt x="542" y="877"/>
                  </a:lnTo>
                  <a:lnTo>
                    <a:pt x="524" y="872"/>
                  </a:lnTo>
                  <a:lnTo>
                    <a:pt x="506" y="868"/>
                  </a:lnTo>
                  <a:lnTo>
                    <a:pt x="467" y="861"/>
                  </a:lnTo>
                  <a:lnTo>
                    <a:pt x="427" y="855"/>
                  </a:lnTo>
                  <a:lnTo>
                    <a:pt x="404" y="852"/>
                  </a:lnTo>
                  <a:lnTo>
                    <a:pt x="375" y="849"/>
                  </a:lnTo>
                  <a:lnTo>
                    <a:pt x="340" y="845"/>
                  </a:lnTo>
                  <a:lnTo>
                    <a:pt x="303" y="838"/>
                  </a:lnTo>
                  <a:lnTo>
                    <a:pt x="287" y="846"/>
                  </a:lnTo>
                  <a:lnTo>
                    <a:pt x="270" y="852"/>
                  </a:lnTo>
                  <a:lnTo>
                    <a:pt x="254" y="856"/>
                  </a:lnTo>
                  <a:lnTo>
                    <a:pt x="237" y="859"/>
                  </a:lnTo>
                  <a:lnTo>
                    <a:pt x="219" y="860"/>
                  </a:lnTo>
                  <a:lnTo>
                    <a:pt x="200" y="858"/>
                  </a:lnTo>
                  <a:lnTo>
                    <a:pt x="180" y="855"/>
                  </a:lnTo>
                  <a:lnTo>
                    <a:pt x="159" y="849"/>
                  </a:lnTo>
                  <a:lnTo>
                    <a:pt x="186" y="852"/>
                  </a:lnTo>
                  <a:lnTo>
                    <a:pt x="216" y="852"/>
                  </a:lnTo>
                  <a:lnTo>
                    <a:pt x="231" y="850"/>
                  </a:lnTo>
                  <a:lnTo>
                    <a:pt x="247" y="847"/>
                  </a:lnTo>
                  <a:lnTo>
                    <a:pt x="264" y="841"/>
                  </a:lnTo>
                  <a:lnTo>
                    <a:pt x="282" y="833"/>
                  </a:lnTo>
                  <a:lnTo>
                    <a:pt x="259" y="827"/>
                  </a:lnTo>
                  <a:lnTo>
                    <a:pt x="235" y="819"/>
                  </a:lnTo>
                  <a:lnTo>
                    <a:pt x="212" y="808"/>
                  </a:lnTo>
                  <a:lnTo>
                    <a:pt x="187" y="797"/>
                  </a:lnTo>
                  <a:lnTo>
                    <a:pt x="175" y="790"/>
                  </a:lnTo>
                  <a:lnTo>
                    <a:pt x="164" y="783"/>
                  </a:lnTo>
                  <a:lnTo>
                    <a:pt x="152" y="776"/>
                  </a:lnTo>
                  <a:lnTo>
                    <a:pt x="141" y="768"/>
                  </a:lnTo>
                  <a:lnTo>
                    <a:pt x="129" y="759"/>
                  </a:lnTo>
                  <a:lnTo>
                    <a:pt x="118" y="750"/>
                  </a:lnTo>
                  <a:lnTo>
                    <a:pt x="108" y="740"/>
                  </a:lnTo>
                  <a:lnTo>
                    <a:pt x="97" y="729"/>
                  </a:lnTo>
                  <a:lnTo>
                    <a:pt x="121" y="746"/>
                  </a:lnTo>
                  <a:lnTo>
                    <a:pt x="144" y="760"/>
                  </a:lnTo>
                  <a:lnTo>
                    <a:pt x="167" y="772"/>
                  </a:lnTo>
                  <a:lnTo>
                    <a:pt x="189" y="781"/>
                  </a:lnTo>
                  <a:lnTo>
                    <a:pt x="212" y="790"/>
                  </a:lnTo>
                  <a:lnTo>
                    <a:pt x="233" y="796"/>
                  </a:lnTo>
                  <a:lnTo>
                    <a:pt x="254" y="802"/>
                  </a:lnTo>
                  <a:lnTo>
                    <a:pt x="275" y="806"/>
                  </a:lnTo>
                  <a:lnTo>
                    <a:pt x="316" y="812"/>
                  </a:lnTo>
                  <a:lnTo>
                    <a:pt x="356" y="817"/>
                  </a:lnTo>
                  <a:lnTo>
                    <a:pt x="395" y="820"/>
                  </a:lnTo>
                  <a:lnTo>
                    <a:pt x="433" y="825"/>
                  </a:lnTo>
                  <a:lnTo>
                    <a:pt x="458" y="828"/>
                  </a:lnTo>
                  <a:lnTo>
                    <a:pt x="483" y="832"/>
                  </a:lnTo>
                  <a:lnTo>
                    <a:pt x="508" y="836"/>
                  </a:lnTo>
                  <a:lnTo>
                    <a:pt x="532" y="840"/>
                  </a:lnTo>
                  <a:lnTo>
                    <a:pt x="525" y="828"/>
                  </a:lnTo>
                  <a:lnTo>
                    <a:pt x="517" y="817"/>
                  </a:lnTo>
                  <a:lnTo>
                    <a:pt x="509" y="805"/>
                  </a:lnTo>
                  <a:lnTo>
                    <a:pt x="501" y="796"/>
                  </a:lnTo>
                  <a:lnTo>
                    <a:pt x="493" y="787"/>
                  </a:lnTo>
                  <a:lnTo>
                    <a:pt x="485" y="779"/>
                  </a:lnTo>
                  <a:lnTo>
                    <a:pt x="477" y="772"/>
                  </a:lnTo>
                  <a:lnTo>
                    <a:pt x="469" y="765"/>
                  </a:lnTo>
                  <a:lnTo>
                    <a:pt x="452" y="753"/>
                  </a:lnTo>
                  <a:lnTo>
                    <a:pt x="435" y="743"/>
                  </a:lnTo>
                  <a:lnTo>
                    <a:pt x="418" y="732"/>
                  </a:lnTo>
                  <a:lnTo>
                    <a:pt x="401" y="723"/>
                  </a:lnTo>
                  <a:lnTo>
                    <a:pt x="416" y="728"/>
                  </a:lnTo>
                  <a:lnTo>
                    <a:pt x="429" y="733"/>
                  </a:lnTo>
                  <a:lnTo>
                    <a:pt x="443" y="738"/>
                  </a:lnTo>
                  <a:lnTo>
                    <a:pt x="455" y="745"/>
                  </a:lnTo>
                  <a:lnTo>
                    <a:pt x="466" y="751"/>
                  </a:lnTo>
                  <a:lnTo>
                    <a:pt x="477" y="758"/>
                  </a:lnTo>
                  <a:lnTo>
                    <a:pt x="487" y="765"/>
                  </a:lnTo>
                  <a:lnTo>
                    <a:pt x="497" y="772"/>
                  </a:lnTo>
                  <a:lnTo>
                    <a:pt x="507" y="780"/>
                  </a:lnTo>
                  <a:lnTo>
                    <a:pt x="515" y="788"/>
                  </a:lnTo>
                  <a:lnTo>
                    <a:pt x="523" y="796"/>
                  </a:lnTo>
                  <a:lnTo>
                    <a:pt x="530" y="805"/>
                  </a:lnTo>
                  <a:lnTo>
                    <a:pt x="537" y="815"/>
                  </a:lnTo>
                  <a:lnTo>
                    <a:pt x="544" y="825"/>
                  </a:lnTo>
                  <a:lnTo>
                    <a:pt x="550" y="835"/>
                  </a:lnTo>
                  <a:lnTo>
                    <a:pt x="555" y="846"/>
                  </a:lnTo>
                  <a:lnTo>
                    <a:pt x="578" y="851"/>
                  </a:lnTo>
                  <a:lnTo>
                    <a:pt x="600" y="858"/>
                  </a:lnTo>
                  <a:lnTo>
                    <a:pt x="621" y="865"/>
                  </a:lnTo>
                  <a:lnTo>
                    <a:pt x="643" y="874"/>
                  </a:lnTo>
                  <a:lnTo>
                    <a:pt x="665" y="884"/>
                  </a:lnTo>
                  <a:lnTo>
                    <a:pt x="686" y="896"/>
                  </a:lnTo>
                  <a:lnTo>
                    <a:pt x="707" y="909"/>
                  </a:lnTo>
                  <a:lnTo>
                    <a:pt x="728" y="924"/>
                  </a:lnTo>
                  <a:lnTo>
                    <a:pt x="725" y="907"/>
                  </a:lnTo>
                  <a:lnTo>
                    <a:pt x="721" y="890"/>
                  </a:lnTo>
                  <a:lnTo>
                    <a:pt x="717" y="874"/>
                  </a:lnTo>
                  <a:lnTo>
                    <a:pt x="712" y="859"/>
                  </a:lnTo>
                  <a:lnTo>
                    <a:pt x="707" y="846"/>
                  </a:lnTo>
                  <a:lnTo>
                    <a:pt x="701" y="833"/>
                  </a:lnTo>
                  <a:lnTo>
                    <a:pt x="695" y="822"/>
                  </a:lnTo>
                  <a:lnTo>
                    <a:pt x="689" y="809"/>
                  </a:lnTo>
                  <a:lnTo>
                    <a:pt x="675" y="789"/>
                  </a:lnTo>
                  <a:lnTo>
                    <a:pt x="661" y="770"/>
                  </a:lnTo>
                  <a:lnTo>
                    <a:pt x="645" y="752"/>
                  </a:lnTo>
                  <a:lnTo>
                    <a:pt x="630" y="733"/>
                  </a:lnTo>
                  <a:lnTo>
                    <a:pt x="645" y="746"/>
                  </a:lnTo>
                  <a:lnTo>
                    <a:pt x="659" y="758"/>
                  </a:lnTo>
                  <a:lnTo>
                    <a:pt x="671" y="770"/>
                  </a:lnTo>
                  <a:lnTo>
                    <a:pt x="683" y="782"/>
                  </a:lnTo>
                  <a:lnTo>
                    <a:pt x="693" y="794"/>
                  </a:lnTo>
                  <a:lnTo>
                    <a:pt x="703" y="806"/>
                  </a:lnTo>
                  <a:lnTo>
                    <a:pt x="711" y="820"/>
                  </a:lnTo>
                  <a:lnTo>
                    <a:pt x="719" y="833"/>
                  </a:lnTo>
                  <a:lnTo>
                    <a:pt x="727" y="846"/>
                  </a:lnTo>
                  <a:lnTo>
                    <a:pt x="733" y="859"/>
                  </a:lnTo>
                  <a:lnTo>
                    <a:pt x="738" y="872"/>
                  </a:lnTo>
                  <a:lnTo>
                    <a:pt x="742" y="886"/>
                  </a:lnTo>
                  <a:lnTo>
                    <a:pt x="746" y="901"/>
                  </a:lnTo>
                  <a:lnTo>
                    <a:pt x="749" y="915"/>
                  </a:lnTo>
                  <a:lnTo>
                    <a:pt x="751" y="930"/>
                  </a:lnTo>
                  <a:lnTo>
                    <a:pt x="753" y="945"/>
                  </a:lnTo>
                  <a:lnTo>
                    <a:pt x="773" y="965"/>
                  </a:lnTo>
                  <a:lnTo>
                    <a:pt x="794" y="986"/>
                  </a:lnTo>
                  <a:lnTo>
                    <a:pt x="815" y="1009"/>
                  </a:lnTo>
                  <a:lnTo>
                    <a:pt x="835" y="103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20"/>
            <p:cNvSpPr>
              <a:spLocks/>
            </p:cNvSpPr>
            <p:nvPr/>
          </p:nvSpPr>
          <p:spPr bwMode="auto">
            <a:xfrm>
              <a:off x="5662776" y="3022228"/>
              <a:ext cx="1011239" cy="363537"/>
            </a:xfrm>
            <a:custGeom>
              <a:avLst/>
              <a:gdLst>
                <a:gd name="T0" fmla="*/ 2447 w 2545"/>
                <a:gd name="T1" fmla="*/ 679 h 913"/>
                <a:gd name="T2" fmla="*/ 2525 w 2545"/>
                <a:gd name="T3" fmla="*/ 368 h 913"/>
                <a:gd name="T4" fmla="*/ 2399 w 2545"/>
                <a:gd name="T5" fmla="*/ 234 h 913"/>
                <a:gd name="T6" fmla="*/ 2203 w 2545"/>
                <a:gd name="T7" fmla="*/ 174 h 913"/>
                <a:gd name="T8" fmla="*/ 2005 w 2545"/>
                <a:gd name="T9" fmla="*/ 116 h 913"/>
                <a:gd name="T10" fmla="*/ 1811 w 2545"/>
                <a:gd name="T11" fmla="*/ 46 h 913"/>
                <a:gd name="T12" fmla="*/ 1704 w 2545"/>
                <a:gd name="T13" fmla="*/ 5 h 913"/>
                <a:gd name="T14" fmla="*/ 1631 w 2545"/>
                <a:gd name="T15" fmla="*/ 1 h 913"/>
                <a:gd name="T16" fmla="*/ 1562 w 2545"/>
                <a:gd name="T17" fmla="*/ 14 h 913"/>
                <a:gd name="T18" fmla="*/ 1393 w 2545"/>
                <a:gd name="T19" fmla="*/ 76 h 913"/>
                <a:gd name="T20" fmla="*/ 1051 w 2545"/>
                <a:gd name="T21" fmla="*/ 213 h 913"/>
                <a:gd name="T22" fmla="*/ 785 w 2545"/>
                <a:gd name="T23" fmla="*/ 348 h 913"/>
                <a:gd name="T24" fmla="*/ 772 w 2545"/>
                <a:gd name="T25" fmla="*/ 450 h 913"/>
                <a:gd name="T26" fmla="*/ 800 w 2545"/>
                <a:gd name="T27" fmla="*/ 513 h 913"/>
                <a:gd name="T28" fmla="*/ 857 w 2545"/>
                <a:gd name="T29" fmla="*/ 542 h 913"/>
                <a:gd name="T30" fmla="*/ 936 w 2545"/>
                <a:gd name="T31" fmla="*/ 546 h 913"/>
                <a:gd name="T32" fmla="*/ 1025 w 2545"/>
                <a:gd name="T33" fmla="*/ 530 h 913"/>
                <a:gd name="T34" fmla="*/ 1137 w 2545"/>
                <a:gd name="T35" fmla="*/ 496 h 913"/>
                <a:gd name="T36" fmla="*/ 1254 w 2545"/>
                <a:gd name="T37" fmla="*/ 461 h 913"/>
                <a:gd name="T38" fmla="*/ 1254 w 2545"/>
                <a:gd name="T39" fmla="*/ 513 h 913"/>
                <a:gd name="T40" fmla="*/ 1215 w 2545"/>
                <a:gd name="T41" fmla="*/ 558 h 913"/>
                <a:gd name="T42" fmla="*/ 1150 w 2545"/>
                <a:gd name="T43" fmla="*/ 596 h 913"/>
                <a:gd name="T44" fmla="*/ 1067 w 2545"/>
                <a:gd name="T45" fmla="*/ 624 h 913"/>
                <a:gd name="T46" fmla="*/ 978 w 2545"/>
                <a:gd name="T47" fmla="*/ 641 h 913"/>
                <a:gd name="T48" fmla="*/ 893 w 2545"/>
                <a:gd name="T49" fmla="*/ 645 h 913"/>
                <a:gd name="T50" fmla="*/ 821 w 2545"/>
                <a:gd name="T51" fmla="*/ 633 h 913"/>
                <a:gd name="T52" fmla="*/ 767 w 2545"/>
                <a:gd name="T53" fmla="*/ 602 h 913"/>
                <a:gd name="T54" fmla="*/ 720 w 2545"/>
                <a:gd name="T55" fmla="*/ 552 h 913"/>
                <a:gd name="T56" fmla="*/ 690 w 2545"/>
                <a:gd name="T57" fmla="*/ 494 h 913"/>
                <a:gd name="T58" fmla="*/ 674 w 2545"/>
                <a:gd name="T59" fmla="*/ 413 h 913"/>
                <a:gd name="T60" fmla="*/ 609 w 2545"/>
                <a:gd name="T61" fmla="*/ 300 h 913"/>
                <a:gd name="T62" fmla="*/ 382 w 2545"/>
                <a:gd name="T63" fmla="*/ 190 h 913"/>
                <a:gd name="T64" fmla="*/ 192 w 2545"/>
                <a:gd name="T65" fmla="*/ 100 h 913"/>
                <a:gd name="T66" fmla="*/ 134 w 2545"/>
                <a:gd name="T67" fmla="*/ 91 h 913"/>
                <a:gd name="T68" fmla="*/ 82 w 2545"/>
                <a:gd name="T69" fmla="*/ 104 h 913"/>
                <a:gd name="T70" fmla="*/ 40 w 2545"/>
                <a:gd name="T71" fmla="*/ 135 h 913"/>
                <a:gd name="T72" fmla="*/ 12 w 2545"/>
                <a:gd name="T73" fmla="*/ 177 h 913"/>
                <a:gd name="T74" fmla="*/ 0 w 2545"/>
                <a:gd name="T75" fmla="*/ 226 h 913"/>
                <a:gd name="T76" fmla="*/ 7 w 2545"/>
                <a:gd name="T77" fmla="*/ 277 h 913"/>
                <a:gd name="T78" fmla="*/ 36 w 2545"/>
                <a:gd name="T79" fmla="*/ 324 h 913"/>
                <a:gd name="T80" fmla="*/ 160 w 2545"/>
                <a:gd name="T81" fmla="*/ 402 h 913"/>
                <a:gd name="T82" fmla="*/ 481 w 2545"/>
                <a:gd name="T83" fmla="*/ 598 h 913"/>
                <a:gd name="T84" fmla="*/ 685 w 2545"/>
                <a:gd name="T85" fmla="*/ 720 h 913"/>
                <a:gd name="T86" fmla="*/ 809 w 2545"/>
                <a:gd name="T87" fmla="*/ 770 h 913"/>
                <a:gd name="T88" fmla="*/ 932 w 2545"/>
                <a:gd name="T89" fmla="*/ 783 h 913"/>
                <a:gd name="T90" fmla="*/ 1091 w 2545"/>
                <a:gd name="T91" fmla="*/ 763 h 913"/>
                <a:gd name="T92" fmla="*/ 1552 w 2545"/>
                <a:gd name="T93" fmla="*/ 662 h 913"/>
                <a:gd name="T94" fmla="*/ 1800 w 2545"/>
                <a:gd name="T95" fmla="*/ 615 h 913"/>
                <a:gd name="T96" fmla="*/ 1869 w 2545"/>
                <a:gd name="T97" fmla="*/ 625 h 913"/>
                <a:gd name="T98" fmla="*/ 1937 w 2545"/>
                <a:gd name="T99" fmla="*/ 652 h 913"/>
                <a:gd name="T100" fmla="*/ 2099 w 2545"/>
                <a:gd name="T101" fmla="*/ 753 h 913"/>
                <a:gd name="T102" fmla="*/ 2304 w 2545"/>
                <a:gd name="T103" fmla="*/ 876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5" h="913">
                  <a:moveTo>
                    <a:pt x="2387" y="913"/>
                  </a:moveTo>
                  <a:lnTo>
                    <a:pt x="2408" y="835"/>
                  </a:lnTo>
                  <a:lnTo>
                    <a:pt x="2427" y="757"/>
                  </a:lnTo>
                  <a:lnTo>
                    <a:pt x="2447" y="679"/>
                  </a:lnTo>
                  <a:lnTo>
                    <a:pt x="2466" y="602"/>
                  </a:lnTo>
                  <a:lnTo>
                    <a:pt x="2487" y="524"/>
                  </a:lnTo>
                  <a:lnTo>
                    <a:pt x="2506" y="446"/>
                  </a:lnTo>
                  <a:lnTo>
                    <a:pt x="2525" y="368"/>
                  </a:lnTo>
                  <a:lnTo>
                    <a:pt x="2545" y="290"/>
                  </a:lnTo>
                  <a:lnTo>
                    <a:pt x="2497" y="270"/>
                  </a:lnTo>
                  <a:lnTo>
                    <a:pt x="2448" y="251"/>
                  </a:lnTo>
                  <a:lnTo>
                    <a:pt x="2399" y="234"/>
                  </a:lnTo>
                  <a:lnTo>
                    <a:pt x="2351" y="218"/>
                  </a:lnTo>
                  <a:lnTo>
                    <a:pt x="2301" y="203"/>
                  </a:lnTo>
                  <a:lnTo>
                    <a:pt x="2251" y="189"/>
                  </a:lnTo>
                  <a:lnTo>
                    <a:pt x="2203" y="174"/>
                  </a:lnTo>
                  <a:lnTo>
                    <a:pt x="2153" y="160"/>
                  </a:lnTo>
                  <a:lnTo>
                    <a:pt x="2103" y="146"/>
                  </a:lnTo>
                  <a:lnTo>
                    <a:pt x="2055" y="131"/>
                  </a:lnTo>
                  <a:lnTo>
                    <a:pt x="2005" y="116"/>
                  </a:lnTo>
                  <a:lnTo>
                    <a:pt x="1956" y="100"/>
                  </a:lnTo>
                  <a:lnTo>
                    <a:pt x="1908" y="83"/>
                  </a:lnTo>
                  <a:lnTo>
                    <a:pt x="1859" y="65"/>
                  </a:lnTo>
                  <a:lnTo>
                    <a:pt x="1811" y="46"/>
                  </a:lnTo>
                  <a:lnTo>
                    <a:pt x="1764" y="24"/>
                  </a:lnTo>
                  <a:lnTo>
                    <a:pt x="1744" y="16"/>
                  </a:lnTo>
                  <a:lnTo>
                    <a:pt x="1723" y="10"/>
                  </a:lnTo>
                  <a:lnTo>
                    <a:pt x="1704" y="5"/>
                  </a:lnTo>
                  <a:lnTo>
                    <a:pt x="1686" y="2"/>
                  </a:lnTo>
                  <a:lnTo>
                    <a:pt x="1668" y="1"/>
                  </a:lnTo>
                  <a:lnTo>
                    <a:pt x="1649" y="0"/>
                  </a:lnTo>
                  <a:lnTo>
                    <a:pt x="1631" y="1"/>
                  </a:lnTo>
                  <a:lnTo>
                    <a:pt x="1614" y="3"/>
                  </a:lnTo>
                  <a:lnTo>
                    <a:pt x="1597" y="6"/>
                  </a:lnTo>
                  <a:lnTo>
                    <a:pt x="1579" y="9"/>
                  </a:lnTo>
                  <a:lnTo>
                    <a:pt x="1562" y="14"/>
                  </a:lnTo>
                  <a:lnTo>
                    <a:pt x="1545" y="19"/>
                  </a:lnTo>
                  <a:lnTo>
                    <a:pt x="1511" y="30"/>
                  </a:lnTo>
                  <a:lnTo>
                    <a:pt x="1477" y="43"/>
                  </a:lnTo>
                  <a:lnTo>
                    <a:pt x="1393" y="76"/>
                  </a:lnTo>
                  <a:lnTo>
                    <a:pt x="1308" y="109"/>
                  </a:lnTo>
                  <a:lnTo>
                    <a:pt x="1222" y="144"/>
                  </a:lnTo>
                  <a:lnTo>
                    <a:pt x="1137" y="178"/>
                  </a:lnTo>
                  <a:lnTo>
                    <a:pt x="1051" y="213"/>
                  </a:lnTo>
                  <a:lnTo>
                    <a:pt x="966" y="247"/>
                  </a:lnTo>
                  <a:lnTo>
                    <a:pt x="881" y="282"/>
                  </a:lnTo>
                  <a:lnTo>
                    <a:pt x="797" y="315"/>
                  </a:lnTo>
                  <a:lnTo>
                    <a:pt x="785" y="348"/>
                  </a:lnTo>
                  <a:lnTo>
                    <a:pt x="778" y="377"/>
                  </a:lnTo>
                  <a:lnTo>
                    <a:pt x="773" y="404"/>
                  </a:lnTo>
                  <a:lnTo>
                    <a:pt x="771" y="429"/>
                  </a:lnTo>
                  <a:lnTo>
                    <a:pt x="772" y="450"/>
                  </a:lnTo>
                  <a:lnTo>
                    <a:pt x="775" y="469"/>
                  </a:lnTo>
                  <a:lnTo>
                    <a:pt x="781" y="487"/>
                  </a:lnTo>
                  <a:lnTo>
                    <a:pt x="790" y="501"/>
                  </a:lnTo>
                  <a:lnTo>
                    <a:pt x="800" y="513"/>
                  </a:lnTo>
                  <a:lnTo>
                    <a:pt x="812" y="523"/>
                  </a:lnTo>
                  <a:lnTo>
                    <a:pt x="825" y="531"/>
                  </a:lnTo>
                  <a:lnTo>
                    <a:pt x="840" y="537"/>
                  </a:lnTo>
                  <a:lnTo>
                    <a:pt x="857" y="542"/>
                  </a:lnTo>
                  <a:lnTo>
                    <a:pt x="876" y="545"/>
                  </a:lnTo>
                  <a:lnTo>
                    <a:pt x="894" y="547"/>
                  </a:lnTo>
                  <a:lnTo>
                    <a:pt x="914" y="547"/>
                  </a:lnTo>
                  <a:lnTo>
                    <a:pt x="936" y="546"/>
                  </a:lnTo>
                  <a:lnTo>
                    <a:pt x="958" y="543"/>
                  </a:lnTo>
                  <a:lnTo>
                    <a:pt x="980" y="540"/>
                  </a:lnTo>
                  <a:lnTo>
                    <a:pt x="1002" y="536"/>
                  </a:lnTo>
                  <a:lnTo>
                    <a:pt x="1025" y="530"/>
                  </a:lnTo>
                  <a:lnTo>
                    <a:pt x="1048" y="524"/>
                  </a:lnTo>
                  <a:lnTo>
                    <a:pt x="1071" y="518"/>
                  </a:lnTo>
                  <a:lnTo>
                    <a:pt x="1094" y="511"/>
                  </a:lnTo>
                  <a:lnTo>
                    <a:pt x="1137" y="496"/>
                  </a:lnTo>
                  <a:lnTo>
                    <a:pt x="1179" y="478"/>
                  </a:lnTo>
                  <a:lnTo>
                    <a:pt x="1215" y="462"/>
                  </a:lnTo>
                  <a:lnTo>
                    <a:pt x="1247" y="447"/>
                  </a:lnTo>
                  <a:lnTo>
                    <a:pt x="1254" y="461"/>
                  </a:lnTo>
                  <a:lnTo>
                    <a:pt x="1258" y="474"/>
                  </a:lnTo>
                  <a:lnTo>
                    <a:pt x="1259" y="488"/>
                  </a:lnTo>
                  <a:lnTo>
                    <a:pt x="1258" y="501"/>
                  </a:lnTo>
                  <a:lnTo>
                    <a:pt x="1254" y="513"/>
                  </a:lnTo>
                  <a:lnTo>
                    <a:pt x="1248" y="525"/>
                  </a:lnTo>
                  <a:lnTo>
                    <a:pt x="1239" y="536"/>
                  </a:lnTo>
                  <a:lnTo>
                    <a:pt x="1229" y="547"/>
                  </a:lnTo>
                  <a:lnTo>
                    <a:pt x="1215" y="558"/>
                  </a:lnTo>
                  <a:lnTo>
                    <a:pt x="1201" y="569"/>
                  </a:lnTo>
                  <a:lnTo>
                    <a:pt x="1186" y="579"/>
                  </a:lnTo>
                  <a:lnTo>
                    <a:pt x="1169" y="588"/>
                  </a:lnTo>
                  <a:lnTo>
                    <a:pt x="1150" y="596"/>
                  </a:lnTo>
                  <a:lnTo>
                    <a:pt x="1131" y="604"/>
                  </a:lnTo>
                  <a:lnTo>
                    <a:pt x="1111" y="611"/>
                  </a:lnTo>
                  <a:lnTo>
                    <a:pt x="1090" y="618"/>
                  </a:lnTo>
                  <a:lnTo>
                    <a:pt x="1067" y="624"/>
                  </a:lnTo>
                  <a:lnTo>
                    <a:pt x="1046" y="629"/>
                  </a:lnTo>
                  <a:lnTo>
                    <a:pt x="1024" y="634"/>
                  </a:lnTo>
                  <a:lnTo>
                    <a:pt x="1001" y="638"/>
                  </a:lnTo>
                  <a:lnTo>
                    <a:pt x="978" y="641"/>
                  </a:lnTo>
                  <a:lnTo>
                    <a:pt x="957" y="643"/>
                  </a:lnTo>
                  <a:lnTo>
                    <a:pt x="935" y="645"/>
                  </a:lnTo>
                  <a:lnTo>
                    <a:pt x="913" y="645"/>
                  </a:lnTo>
                  <a:lnTo>
                    <a:pt x="893" y="645"/>
                  </a:lnTo>
                  <a:lnTo>
                    <a:pt x="874" y="644"/>
                  </a:lnTo>
                  <a:lnTo>
                    <a:pt x="854" y="641"/>
                  </a:lnTo>
                  <a:lnTo>
                    <a:pt x="837" y="638"/>
                  </a:lnTo>
                  <a:lnTo>
                    <a:pt x="821" y="633"/>
                  </a:lnTo>
                  <a:lnTo>
                    <a:pt x="807" y="628"/>
                  </a:lnTo>
                  <a:lnTo>
                    <a:pt x="794" y="622"/>
                  </a:lnTo>
                  <a:lnTo>
                    <a:pt x="782" y="614"/>
                  </a:lnTo>
                  <a:lnTo>
                    <a:pt x="767" y="602"/>
                  </a:lnTo>
                  <a:lnTo>
                    <a:pt x="753" y="590"/>
                  </a:lnTo>
                  <a:lnTo>
                    <a:pt x="740" y="578"/>
                  </a:lnTo>
                  <a:lnTo>
                    <a:pt x="729" y="566"/>
                  </a:lnTo>
                  <a:lnTo>
                    <a:pt x="720" y="552"/>
                  </a:lnTo>
                  <a:lnTo>
                    <a:pt x="710" y="539"/>
                  </a:lnTo>
                  <a:lnTo>
                    <a:pt x="702" y="525"/>
                  </a:lnTo>
                  <a:lnTo>
                    <a:pt x="696" y="510"/>
                  </a:lnTo>
                  <a:lnTo>
                    <a:pt x="690" y="494"/>
                  </a:lnTo>
                  <a:lnTo>
                    <a:pt x="685" y="475"/>
                  </a:lnTo>
                  <a:lnTo>
                    <a:pt x="681" y="456"/>
                  </a:lnTo>
                  <a:lnTo>
                    <a:pt x="677" y="435"/>
                  </a:lnTo>
                  <a:lnTo>
                    <a:pt x="674" y="413"/>
                  </a:lnTo>
                  <a:lnTo>
                    <a:pt x="672" y="387"/>
                  </a:lnTo>
                  <a:lnTo>
                    <a:pt x="670" y="359"/>
                  </a:lnTo>
                  <a:lnTo>
                    <a:pt x="668" y="328"/>
                  </a:lnTo>
                  <a:lnTo>
                    <a:pt x="609" y="300"/>
                  </a:lnTo>
                  <a:lnTo>
                    <a:pt x="552" y="273"/>
                  </a:lnTo>
                  <a:lnTo>
                    <a:pt x="496" y="244"/>
                  </a:lnTo>
                  <a:lnTo>
                    <a:pt x="439" y="217"/>
                  </a:lnTo>
                  <a:lnTo>
                    <a:pt x="382" y="190"/>
                  </a:lnTo>
                  <a:lnTo>
                    <a:pt x="325" y="162"/>
                  </a:lnTo>
                  <a:lnTo>
                    <a:pt x="267" y="135"/>
                  </a:lnTo>
                  <a:lnTo>
                    <a:pt x="209" y="106"/>
                  </a:lnTo>
                  <a:lnTo>
                    <a:pt x="192" y="100"/>
                  </a:lnTo>
                  <a:lnTo>
                    <a:pt x="177" y="95"/>
                  </a:lnTo>
                  <a:lnTo>
                    <a:pt x="163" y="92"/>
                  </a:lnTo>
                  <a:lnTo>
                    <a:pt x="148" y="91"/>
                  </a:lnTo>
                  <a:lnTo>
                    <a:pt x="134" y="91"/>
                  </a:lnTo>
                  <a:lnTo>
                    <a:pt x="120" y="92"/>
                  </a:lnTo>
                  <a:lnTo>
                    <a:pt x="107" y="95"/>
                  </a:lnTo>
                  <a:lnTo>
                    <a:pt x="94" y="98"/>
                  </a:lnTo>
                  <a:lnTo>
                    <a:pt x="82" y="104"/>
                  </a:lnTo>
                  <a:lnTo>
                    <a:pt x="71" y="111"/>
                  </a:lnTo>
                  <a:lnTo>
                    <a:pt x="60" y="118"/>
                  </a:lnTo>
                  <a:lnTo>
                    <a:pt x="49" y="126"/>
                  </a:lnTo>
                  <a:lnTo>
                    <a:pt x="40" y="135"/>
                  </a:lnTo>
                  <a:lnTo>
                    <a:pt x="32" y="144"/>
                  </a:lnTo>
                  <a:lnTo>
                    <a:pt x="24" y="154"/>
                  </a:lnTo>
                  <a:lnTo>
                    <a:pt x="18" y="165"/>
                  </a:lnTo>
                  <a:lnTo>
                    <a:pt x="12" y="177"/>
                  </a:lnTo>
                  <a:lnTo>
                    <a:pt x="8" y="189"/>
                  </a:lnTo>
                  <a:lnTo>
                    <a:pt x="4" y="201"/>
                  </a:lnTo>
                  <a:lnTo>
                    <a:pt x="2" y="214"/>
                  </a:lnTo>
                  <a:lnTo>
                    <a:pt x="0" y="226"/>
                  </a:lnTo>
                  <a:lnTo>
                    <a:pt x="0" y="239"/>
                  </a:lnTo>
                  <a:lnTo>
                    <a:pt x="1" y="251"/>
                  </a:lnTo>
                  <a:lnTo>
                    <a:pt x="4" y="265"/>
                  </a:lnTo>
                  <a:lnTo>
                    <a:pt x="7" y="277"/>
                  </a:lnTo>
                  <a:lnTo>
                    <a:pt x="12" y="290"/>
                  </a:lnTo>
                  <a:lnTo>
                    <a:pt x="19" y="301"/>
                  </a:lnTo>
                  <a:lnTo>
                    <a:pt x="27" y="313"/>
                  </a:lnTo>
                  <a:lnTo>
                    <a:pt x="36" y="324"/>
                  </a:lnTo>
                  <a:lnTo>
                    <a:pt x="48" y="334"/>
                  </a:lnTo>
                  <a:lnTo>
                    <a:pt x="61" y="345"/>
                  </a:lnTo>
                  <a:lnTo>
                    <a:pt x="76" y="354"/>
                  </a:lnTo>
                  <a:lnTo>
                    <a:pt x="160" y="402"/>
                  </a:lnTo>
                  <a:lnTo>
                    <a:pt x="236" y="448"/>
                  </a:lnTo>
                  <a:lnTo>
                    <a:pt x="306" y="491"/>
                  </a:lnTo>
                  <a:lnTo>
                    <a:pt x="370" y="529"/>
                  </a:lnTo>
                  <a:lnTo>
                    <a:pt x="481" y="598"/>
                  </a:lnTo>
                  <a:lnTo>
                    <a:pt x="573" y="655"/>
                  </a:lnTo>
                  <a:lnTo>
                    <a:pt x="613" y="679"/>
                  </a:lnTo>
                  <a:lnTo>
                    <a:pt x="651" y="701"/>
                  </a:lnTo>
                  <a:lnTo>
                    <a:pt x="685" y="720"/>
                  </a:lnTo>
                  <a:lnTo>
                    <a:pt x="718" y="737"/>
                  </a:lnTo>
                  <a:lnTo>
                    <a:pt x="749" y="750"/>
                  </a:lnTo>
                  <a:lnTo>
                    <a:pt x="779" y="761"/>
                  </a:lnTo>
                  <a:lnTo>
                    <a:pt x="809" y="770"/>
                  </a:lnTo>
                  <a:lnTo>
                    <a:pt x="838" y="777"/>
                  </a:lnTo>
                  <a:lnTo>
                    <a:pt x="869" y="781"/>
                  </a:lnTo>
                  <a:lnTo>
                    <a:pt x="900" y="783"/>
                  </a:lnTo>
                  <a:lnTo>
                    <a:pt x="932" y="783"/>
                  </a:lnTo>
                  <a:lnTo>
                    <a:pt x="968" y="781"/>
                  </a:lnTo>
                  <a:lnTo>
                    <a:pt x="1005" y="777"/>
                  </a:lnTo>
                  <a:lnTo>
                    <a:pt x="1046" y="771"/>
                  </a:lnTo>
                  <a:lnTo>
                    <a:pt x="1091" y="763"/>
                  </a:lnTo>
                  <a:lnTo>
                    <a:pt x="1139" y="754"/>
                  </a:lnTo>
                  <a:lnTo>
                    <a:pt x="1252" y="730"/>
                  </a:lnTo>
                  <a:lnTo>
                    <a:pt x="1388" y="698"/>
                  </a:lnTo>
                  <a:lnTo>
                    <a:pt x="1552" y="662"/>
                  </a:lnTo>
                  <a:lnTo>
                    <a:pt x="1747" y="620"/>
                  </a:lnTo>
                  <a:lnTo>
                    <a:pt x="1765" y="617"/>
                  </a:lnTo>
                  <a:lnTo>
                    <a:pt x="1783" y="615"/>
                  </a:lnTo>
                  <a:lnTo>
                    <a:pt x="1800" y="615"/>
                  </a:lnTo>
                  <a:lnTo>
                    <a:pt x="1819" y="616"/>
                  </a:lnTo>
                  <a:lnTo>
                    <a:pt x="1836" y="618"/>
                  </a:lnTo>
                  <a:lnTo>
                    <a:pt x="1853" y="621"/>
                  </a:lnTo>
                  <a:lnTo>
                    <a:pt x="1869" y="625"/>
                  </a:lnTo>
                  <a:lnTo>
                    <a:pt x="1886" y="630"/>
                  </a:lnTo>
                  <a:lnTo>
                    <a:pt x="1903" y="637"/>
                  </a:lnTo>
                  <a:lnTo>
                    <a:pt x="1920" y="644"/>
                  </a:lnTo>
                  <a:lnTo>
                    <a:pt x="1937" y="652"/>
                  </a:lnTo>
                  <a:lnTo>
                    <a:pt x="1954" y="661"/>
                  </a:lnTo>
                  <a:lnTo>
                    <a:pt x="1989" y="680"/>
                  </a:lnTo>
                  <a:lnTo>
                    <a:pt x="2024" y="702"/>
                  </a:lnTo>
                  <a:lnTo>
                    <a:pt x="2099" y="753"/>
                  </a:lnTo>
                  <a:lnTo>
                    <a:pt x="2183" y="807"/>
                  </a:lnTo>
                  <a:lnTo>
                    <a:pt x="2229" y="834"/>
                  </a:lnTo>
                  <a:lnTo>
                    <a:pt x="2278" y="862"/>
                  </a:lnTo>
                  <a:lnTo>
                    <a:pt x="2304" y="876"/>
                  </a:lnTo>
                  <a:lnTo>
                    <a:pt x="2331" y="888"/>
                  </a:lnTo>
                  <a:lnTo>
                    <a:pt x="2359" y="901"/>
                  </a:lnTo>
                  <a:lnTo>
                    <a:pt x="2387" y="91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2" t="17097" r="30054" b="14802"/>
          <a:stretch/>
        </p:blipFill>
        <p:spPr>
          <a:xfrm>
            <a:off x="587668" y="4936958"/>
            <a:ext cx="424758" cy="54864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</p:pic>
      <p:sp>
        <p:nvSpPr>
          <p:cNvPr id="52" name="Freeform 73"/>
          <p:cNvSpPr>
            <a:spLocks/>
          </p:cNvSpPr>
          <p:nvPr/>
        </p:nvSpPr>
        <p:spPr bwMode="auto">
          <a:xfrm>
            <a:off x="208083" y="6383561"/>
            <a:ext cx="548640" cy="548640"/>
          </a:xfrm>
          <a:custGeom>
            <a:avLst/>
            <a:gdLst>
              <a:gd name="T0" fmla="*/ 1138 w 1138"/>
              <a:gd name="T1" fmla="*/ 26 h 53"/>
              <a:gd name="T2" fmla="*/ 1137 w 1138"/>
              <a:gd name="T3" fmla="*/ 36 h 53"/>
              <a:gd name="T4" fmla="*/ 1135 w 1138"/>
              <a:gd name="T5" fmla="*/ 45 h 53"/>
              <a:gd name="T6" fmla="*/ 1133 w 1138"/>
              <a:gd name="T7" fmla="*/ 49 h 53"/>
              <a:gd name="T8" fmla="*/ 1130 w 1138"/>
              <a:gd name="T9" fmla="*/ 51 h 53"/>
              <a:gd name="T10" fmla="*/ 1127 w 1138"/>
              <a:gd name="T11" fmla="*/ 53 h 53"/>
              <a:gd name="T12" fmla="*/ 1125 w 1138"/>
              <a:gd name="T13" fmla="*/ 53 h 53"/>
              <a:gd name="T14" fmla="*/ 14 w 1138"/>
              <a:gd name="T15" fmla="*/ 53 h 53"/>
              <a:gd name="T16" fmla="*/ 11 w 1138"/>
              <a:gd name="T17" fmla="*/ 53 h 53"/>
              <a:gd name="T18" fmla="*/ 9 w 1138"/>
              <a:gd name="T19" fmla="*/ 51 h 53"/>
              <a:gd name="T20" fmla="*/ 7 w 1138"/>
              <a:gd name="T21" fmla="*/ 49 h 53"/>
              <a:gd name="T22" fmla="*/ 5 w 1138"/>
              <a:gd name="T23" fmla="*/ 45 h 53"/>
              <a:gd name="T24" fmla="*/ 1 w 1138"/>
              <a:gd name="T25" fmla="*/ 36 h 53"/>
              <a:gd name="T26" fmla="*/ 0 w 1138"/>
              <a:gd name="T27" fmla="*/ 26 h 53"/>
              <a:gd name="T28" fmla="*/ 0 w 1138"/>
              <a:gd name="T29" fmla="*/ 26 h 53"/>
              <a:gd name="T30" fmla="*/ 1 w 1138"/>
              <a:gd name="T31" fmla="*/ 15 h 53"/>
              <a:gd name="T32" fmla="*/ 5 w 1138"/>
              <a:gd name="T33" fmla="*/ 8 h 53"/>
              <a:gd name="T34" fmla="*/ 7 w 1138"/>
              <a:gd name="T35" fmla="*/ 4 h 53"/>
              <a:gd name="T36" fmla="*/ 9 w 1138"/>
              <a:gd name="T37" fmla="*/ 1 h 53"/>
              <a:gd name="T38" fmla="*/ 11 w 1138"/>
              <a:gd name="T39" fmla="*/ 0 h 53"/>
              <a:gd name="T40" fmla="*/ 14 w 1138"/>
              <a:gd name="T41" fmla="*/ 0 h 53"/>
              <a:gd name="T42" fmla="*/ 1125 w 1138"/>
              <a:gd name="T43" fmla="*/ 0 h 53"/>
              <a:gd name="T44" fmla="*/ 1127 w 1138"/>
              <a:gd name="T45" fmla="*/ 0 h 53"/>
              <a:gd name="T46" fmla="*/ 1130 w 1138"/>
              <a:gd name="T47" fmla="*/ 1 h 53"/>
              <a:gd name="T48" fmla="*/ 1133 w 1138"/>
              <a:gd name="T49" fmla="*/ 4 h 53"/>
              <a:gd name="T50" fmla="*/ 1135 w 1138"/>
              <a:gd name="T51" fmla="*/ 8 h 53"/>
              <a:gd name="T52" fmla="*/ 1137 w 1138"/>
              <a:gd name="T53" fmla="*/ 15 h 53"/>
              <a:gd name="T54" fmla="*/ 1138 w 1138"/>
              <a:gd name="T55" fmla="*/ 26 h 53"/>
              <a:gd name="T56" fmla="*/ 1138 w 1138"/>
              <a:gd name="T57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38" h="53">
                <a:moveTo>
                  <a:pt x="1138" y="26"/>
                </a:moveTo>
                <a:lnTo>
                  <a:pt x="1137" y="36"/>
                </a:lnTo>
                <a:lnTo>
                  <a:pt x="1135" y="45"/>
                </a:lnTo>
                <a:lnTo>
                  <a:pt x="1133" y="49"/>
                </a:lnTo>
                <a:lnTo>
                  <a:pt x="1130" y="51"/>
                </a:lnTo>
                <a:lnTo>
                  <a:pt x="1127" y="53"/>
                </a:lnTo>
                <a:lnTo>
                  <a:pt x="1125" y="53"/>
                </a:lnTo>
                <a:lnTo>
                  <a:pt x="14" y="53"/>
                </a:lnTo>
                <a:lnTo>
                  <a:pt x="11" y="53"/>
                </a:lnTo>
                <a:lnTo>
                  <a:pt x="9" y="51"/>
                </a:lnTo>
                <a:lnTo>
                  <a:pt x="7" y="49"/>
                </a:lnTo>
                <a:lnTo>
                  <a:pt x="5" y="45"/>
                </a:lnTo>
                <a:lnTo>
                  <a:pt x="1" y="36"/>
                </a:lnTo>
                <a:lnTo>
                  <a:pt x="0" y="26"/>
                </a:lnTo>
                <a:lnTo>
                  <a:pt x="0" y="26"/>
                </a:lnTo>
                <a:lnTo>
                  <a:pt x="1" y="15"/>
                </a:lnTo>
                <a:lnTo>
                  <a:pt x="5" y="8"/>
                </a:lnTo>
                <a:lnTo>
                  <a:pt x="7" y="4"/>
                </a:lnTo>
                <a:lnTo>
                  <a:pt x="9" y="1"/>
                </a:lnTo>
                <a:lnTo>
                  <a:pt x="11" y="0"/>
                </a:lnTo>
                <a:lnTo>
                  <a:pt x="14" y="0"/>
                </a:lnTo>
                <a:lnTo>
                  <a:pt x="1125" y="0"/>
                </a:lnTo>
                <a:lnTo>
                  <a:pt x="1127" y="0"/>
                </a:lnTo>
                <a:lnTo>
                  <a:pt x="1130" y="1"/>
                </a:lnTo>
                <a:lnTo>
                  <a:pt x="1133" y="4"/>
                </a:lnTo>
                <a:lnTo>
                  <a:pt x="1135" y="8"/>
                </a:lnTo>
                <a:lnTo>
                  <a:pt x="1137" y="15"/>
                </a:lnTo>
                <a:lnTo>
                  <a:pt x="1138" y="26"/>
                </a:lnTo>
                <a:lnTo>
                  <a:pt x="1138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447911" y="5913778"/>
            <a:ext cx="727784" cy="548640"/>
            <a:chOff x="449582" y="5953328"/>
            <a:chExt cx="745091" cy="534480"/>
          </a:xfrm>
        </p:grpSpPr>
        <p:sp>
          <p:nvSpPr>
            <p:cNvPr id="47" name="Freeform 68"/>
            <p:cNvSpPr>
              <a:spLocks/>
            </p:cNvSpPr>
            <p:nvPr/>
          </p:nvSpPr>
          <p:spPr bwMode="auto">
            <a:xfrm>
              <a:off x="507357" y="5953328"/>
              <a:ext cx="609619" cy="392638"/>
            </a:xfrm>
            <a:custGeom>
              <a:avLst/>
              <a:gdLst>
                <a:gd name="T0" fmla="*/ 919 w 919"/>
                <a:gd name="T1" fmla="*/ 526 h 573"/>
                <a:gd name="T2" fmla="*/ 918 w 919"/>
                <a:gd name="T3" fmla="*/ 536 h 573"/>
                <a:gd name="T4" fmla="*/ 915 w 919"/>
                <a:gd name="T5" fmla="*/ 544 h 573"/>
                <a:gd name="T6" fmla="*/ 911 w 919"/>
                <a:gd name="T7" fmla="*/ 552 h 573"/>
                <a:gd name="T8" fmla="*/ 904 w 919"/>
                <a:gd name="T9" fmla="*/ 559 h 573"/>
                <a:gd name="T10" fmla="*/ 898 w 919"/>
                <a:gd name="T11" fmla="*/ 564 h 573"/>
                <a:gd name="T12" fmla="*/ 890 w 919"/>
                <a:gd name="T13" fmla="*/ 569 h 573"/>
                <a:gd name="T14" fmla="*/ 881 w 919"/>
                <a:gd name="T15" fmla="*/ 572 h 573"/>
                <a:gd name="T16" fmla="*/ 871 w 919"/>
                <a:gd name="T17" fmla="*/ 573 h 573"/>
                <a:gd name="T18" fmla="*/ 47 w 919"/>
                <a:gd name="T19" fmla="*/ 573 h 573"/>
                <a:gd name="T20" fmla="*/ 37 w 919"/>
                <a:gd name="T21" fmla="*/ 572 h 573"/>
                <a:gd name="T22" fmla="*/ 28 w 919"/>
                <a:gd name="T23" fmla="*/ 569 h 573"/>
                <a:gd name="T24" fmla="*/ 21 w 919"/>
                <a:gd name="T25" fmla="*/ 564 h 573"/>
                <a:gd name="T26" fmla="*/ 14 w 919"/>
                <a:gd name="T27" fmla="*/ 559 h 573"/>
                <a:gd name="T28" fmla="*/ 9 w 919"/>
                <a:gd name="T29" fmla="*/ 552 h 573"/>
                <a:gd name="T30" fmla="*/ 4 w 919"/>
                <a:gd name="T31" fmla="*/ 544 h 573"/>
                <a:gd name="T32" fmla="*/ 1 w 919"/>
                <a:gd name="T33" fmla="*/ 536 h 573"/>
                <a:gd name="T34" fmla="*/ 0 w 919"/>
                <a:gd name="T35" fmla="*/ 526 h 573"/>
                <a:gd name="T36" fmla="*/ 0 w 919"/>
                <a:gd name="T37" fmla="*/ 48 h 573"/>
                <a:gd name="T38" fmla="*/ 1 w 919"/>
                <a:gd name="T39" fmla="*/ 38 h 573"/>
                <a:gd name="T40" fmla="*/ 4 w 919"/>
                <a:gd name="T41" fmla="*/ 29 h 573"/>
                <a:gd name="T42" fmla="*/ 9 w 919"/>
                <a:gd name="T43" fmla="*/ 21 h 573"/>
                <a:gd name="T44" fmla="*/ 14 w 919"/>
                <a:gd name="T45" fmla="*/ 15 h 573"/>
                <a:gd name="T46" fmla="*/ 21 w 919"/>
                <a:gd name="T47" fmla="*/ 9 h 573"/>
                <a:gd name="T48" fmla="*/ 28 w 919"/>
                <a:gd name="T49" fmla="*/ 5 h 573"/>
                <a:gd name="T50" fmla="*/ 37 w 919"/>
                <a:gd name="T51" fmla="*/ 1 h 573"/>
                <a:gd name="T52" fmla="*/ 47 w 919"/>
                <a:gd name="T53" fmla="*/ 0 h 573"/>
                <a:gd name="T54" fmla="*/ 871 w 919"/>
                <a:gd name="T55" fmla="*/ 0 h 573"/>
                <a:gd name="T56" fmla="*/ 881 w 919"/>
                <a:gd name="T57" fmla="*/ 1 h 573"/>
                <a:gd name="T58" fmla="*/ 890 w 919"/>
                <a:gd name="T59" fmla="*/ 5 h 573"/>
                <a:gd name="T60" fmla="*/ 898 w 919"/>
                <a:gd name="T61" fmla="*/ 9 h 573"/>
                <a:gd name="T62" fmla="*/ 904 w 919"/>
                <a:gd name="T63" fmla="*/ 15 h 573"/>
                <a:gd name="T64" fmla="*/ 911 w 919"/>
                <a:gd name="T65" fmla="*/ 21 h 573"/>
                <a:gd name="T66" fmla="*/ 915 w 919"/>
                <a:gd name="T67" fmla="*/ 29 h 573"/>
                <a:gd name="T68" fmla="*/ 918 w 919"/>
                <a:gd name="T69" fmla="*/ 38 h 573"/>
                <a:gd name="T70" fmla="*/ 919 w 919"/>
                <a:gd name="T71" fmla="*/ 48 h 573"/>
                <a:gd name="T72" fmla="*/ 919 w 919"/>
                <a:gd name="T73" fmla="*/ 52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9" h="573">
                  <a:moveTo>
                    <a:pt x="919" y="526"/>
                  </a:moveTo>
                  <a:lnTo>
                    <a:pt x="918" y="536"/>
                  </a:lnTo>
                  <a:lnTo>
                    <a:pt x="915" y="544"/>
                  </a:lnTo>
                  <a:lnTo>
                    <a:pt x="911" y="552"/>
                  </a:lnTo>
                  <a:lnTo>
                    <a:pt x="904" y="559"/>
                  </a:lnTo>
                  <a:lnTo>
                    <a:pt x="898" y="564"/>
                  </a:lnTo>
                  <a:lnTo>
                    <a:pt x="890" y="569"/>
                  </a:lnTo>
                  <a:lnTo>
                    <a:pt x="881" y="572"/>
                  </a:lnTo>
                  <a:lnTo>
                    <a:pt x="871" y="573"/>
                  </a:lnTo>
                  <a:lnTo>
                    <a:pt x="47" y="573"/>
                  </a:lnTo>
                  <a:lnTo>
                    <a:pt x="37" y="572"/>
                  </a:lnTo>
                  <a:lnTo>
                    <a:pt x="28" y="569"/>
                  </a:lnTo>
                  <a:lnTo>
                    <a:pt x="21" y="564"/>
                  </a:lnTo>
                  <a:lnTo>
                    <a:pt x="14" y="559"/>
                  </a:lnTo>
                  <a:lnTo>
                    <a:pt x="9" y="552"/>
                  </a:lnTo>
                  <a:lnTo>
                    <a:pt x="4" y="544"/>
                  </a:lnTo>
                  <a:lnTo>
                    <a:pt x="1" y="536"/>
                  </a:lnTo>
                  <a:lnTo>
                    <a:pt x="0" y="526"/>
                  </a:lnTo>
                  <a:lnTo>
                    <a:pt x="0" y="48"/>
                  </a:lnTo>
                  <a:lnTo>
                    <a:pt x="1" y="38"/>
                  </a:lnTo>
                  <a:lnTo>
                    <a:pt x="4" y="29"/>
                  </a:lnTo>
                  <a:lnTo>
                    <a:pt x="9" y="21"/>
                  </a:lnTo>
                  <a:lnTo>
                    <a:pt x="14" y="15"/>
                  </a:lnTo>
                  <a:lnTo>
                    <a:pt x="21" y="9"/>
                  </a:lnTo>
                  <a:lnTo>
                    <a:pt x="28" y="5"/>
                  </a:lnTo>
                  <a:lnTo>
                    <a:pt x="37" y="1"/>
                  </a:lnTo>
                  <a:lnTo>
                    <a:pt x="47" y="0"/>
                  </a:lnTo>
                  <a:lnTo>
                    <a:pt x="871" y="0"/>
                  </a:lnTo>
                  <a:lnTo>
                    <a:pt x="881" y="1"/>
                  </a:lnTo>
                  <a:lnTo>
                    <a:pt x="890" y="5"/>
                  </a:lnTo>
                  <a:lnTo>
                    <a:pt x="898" y="9"/>
                  </a:lnTo>
                  <a:lnTo>
                    <a:pt x="904" y="15"/>
                  </a:lnTo>
                  <a:lnTo>
                    <a:pt x="911" y="21"/>
                  </a:lnTo>
                  <a:lnTo>
                    <a:pt x="915" y="29"/>
                  </a:lnTo>
                  <a:lnTo>
                    <a:pt x="918" y="38"/>
                  </a:lnTo>
                  <a:lnTo>
                    <a:pt x="919" y="48"/>
                  </a:lnTo>
                  <a:lnTo>
                    <a:pt x="919" y="5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69"/>
            <p:cNvSpPr>
              <a:spLocks noChangeArrowheads="1"/>
            </p:cNvSpPr>
            <p:nvPr/>
          </p:nvSpPr>
          <p:spPr bwMode="auto">
            <a:xfrm>
              <a:off x="553177" y="5994442"/>
              <a:ext cx="513993" cy="30835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>
              <a:off x="449582" y="6352133"/>
              <a:ext cx="745091" cy="135675"/>
            </a:xfrm>
            <a:custGeom>
              <a:avLst/>
              <a:gdLst>
                <a:gd name="T0" fmla="*/ 989 w 1123"/>
                <a:gd name="T1" fmla="*/ 1 h 198"/>
                <a:gd name="T2" fmla="*/ 102 w 1123"/>
                <a:gd name="T3" fmla="*/ 0 h 198"/>
                <a:gd name="T4" fmla="*/ 0 w 1123"/>
                <a:gd name="T5" fmla="*/ 198 h 198"/>
                <a:gd name="T6" fmla="*/ 1123 w 1123"/>
                <a:gd name="T7" fmla="*/ 198 h 198"/>
                <a:gd name="T8" fmla="*/ 989 w 1123"/>
                <a:gd name="T9" fmla="*/ 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198">
                  <a:moveTo>
                    <a:pt x="989" y="1"/>
                  </a:moveTo>
                  <a:lnTo>
                    <a:pt x="102" y="0"/>
                  </a:lnTo>
                  <a:lnTo>
                    <a:pt x="0" y="198"/>
                  </a:lnTo>
                  <a:lnTo>
                    <a:pt x="1123" y="198"/>
                  </a:lnTo>
                  <a:lnTo>
                    <a:pt x="989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>
              <a:off x="742438" y="6452862"/>
              <a:ext cx="155394" cy="20557"/>
            </a:xfrm>
            <a:custGeom>
              <a:avLst/>
              <a:gdLst>
                <a:gd name="T0" fmla="*/ 213 w 233"/>
                <a:gd name="T1" fmla="*/ 0 h 28"/>
                <a:gd name="T2" fmla="*/ 14 w 233"/>
                <a:gd name="T3" fmla="*/ 0 h 28"/>
                <a:gd name="T4" fmla="*/ 0 w 233"/>
                <a:gd name="T5" fmla="*/ 28 h 28"/>
                <a:gd name="T6" fmla="*/ 233 w 233"/>
                <a:gd name="T7" fmla="*/ 28 h 28"/>
                <a:gd name="T8" fmla="*/ 213 w 23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8">
                  <a:moveTo>
                    <a:pt x="213" y="0"/>
                  </a:moveTo>
                  <a:lnTo>
                    <a:pt x="14" y="0"/>
                  </a:lnTo>
                  <a:lnTo>
                    <a:pt x="0" y="28"/>
                  </a:lnTo>
                  <a:lnTo>
                    <a:pt x="233" y="28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>
              <a:off x="517317" y="6370635"/>
              <a:ext cx="599659" cy="67838"/>
            </a:xfrm>
            <a:custGeom>
              <a:avLst/>
              <a:gdLst>
                <a:gd name="T0" fmla="*/ 834 w 903"/>
                <a:gd name="T1" fmla="*/ 0 h 99"/>
                <a:gd name="T2" fmla="*/ 48 w 903"/>
                <a:gd name="T3" fmla="*/ 0 h 99"/>
                <a:gd name="T4" fmla="*/ 0 w 903"/>
                <a:gd name="T5" fmla="*/ 98 h 99"/>
                <a:gd name="T6" fmla="*/ 903 w 903"/>
                <a:gd name="T7" fmla="*/ 99 h 99"/>
                <a:gd name="T8" fmla="*/ 834 w 903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3" h="99">
                  <a:moveTo>
                    <a:pt x="834" y="0"/>
                  </a:moveTo>
                  <a:lnTo>
                    <a:pt x="48" y="0"/>
                  </a:lnTo>
                  <a:lnTo>
                    <a:pt x="0" y="98"/>
                  </a:lnTo>
                  <a:lnTo>
                    <a:pt x="903" y="99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4"/>
            <p:cNvSpPr>
              <a:spLocks/>
            </p:cNvSpPr>
            <p:nvPr/>
          </p:nvSpPr>
          <p:spPr bwMode="auto">
            <a:xfrm>
              <a:off x="806190" y="6111617"/>
              <a:ext cx="137463" cy="119230"/>
            </a:xfrm>
            <a:custGeom>
              <a:avLst/>
              <a:gdLst>
                <a:gd name="T0" fmla="*/ 196 w 206"/>
                <a:gd name="T1" fmla="*/ 124 h 174"/>
                <a:gd name="T2" fmla="*/ 130 w 206"/>
                <a:gd name="T3" fmla="*/ 75 h 174"/>
                <a:gd name="T4" fmla="*/ 128 w 206"/>
                <a:gd name="T5" fmla="*/ 72 h 174"/>
                <a:gd name="T6" fmla="*/ 126 w 206"/>
                <a:gd name="T7" fmla="*/ 71 h 174"/>
                <a:gd name="T8" fmla="*/ 164 w 206"/>
                <a:gd name="T9" fmla="*/ 26 h 174"/>
                <a:gd name="T10" fmla="*/ 81 w 206"/>
                <a:gd name="T11" fmla="*/ 13 h 174"/>
                <a:gd name="T12" fmla="*/ 0 w 206"/>
                <a:gd name="T13" fmla="*/ 0 h 174"/>
                <a:gd name="T14" fmla="*/ 30 w 206"/>
                <a:gd name="T15" fmla="*/ 77 h 174"/>
                <a:gd name="T16" fmla="*/ 59 w 206"/>
                <a:gd name="T17" fmla="*/ 155 h 174"/>
                <a:gd name="T18" fmla="*/ 93 w 206"/>
                <a:gd name="T19" fmla="*/ 114 h 174"/>
                <a:gd name="T20" fmla="*/ 95 w 206"/>
                <a:gd name="T21" fmla="*/ 115 h 174"/>
                <a:gd name="T22" fmla="*/ 97 w 206"/>
                <a:gd name="T23" fmla="*/ 117 h 174"/>
                <a:gd name="T24" fmla="*/ 162 w 206"/>
                <a:gd name="T25" fmla="*/ 167 h 174"/>
                <a:gd name="T26" fmla="*/ 168 w 206"/>
                <a:gd name="T27" fmla="*/ 170 h 174"/>
                <a:gd name="T28" fmla="*/ 172 w 206"/>
                <a:gd name="T29" fmla="*/ 172 h 174"/>
                <a:gd name="T30" fmla="*/ 177 w 206"/>
                <a:gd name="T31" fmla="*/ 174 h 174"/>
                <a:gd name="T32" fmla="*/ 179 w 206"/>
                <a:gd name="T33" fmla="*/ 172 h 174"/>
                <a:gd name="T34" fmla="*/ 205 w 206"/>
                <a:gd name="T35" fmla="*/ 139 h 174"/>
                <a:gd name="T36" fmla="*/ 206 w 206"/>
                <a:gd name="T37" fmla="*/ 136 h 174"/>
                <a:gd name="T38" fmla="*/ 204 w 206"/>
                <a:gd name="T39" fmla="*/ 132 h 174"/>
                <a:gd name="T40" fmla="*/ 200 w 206"/>
                <a:gd name="T41" fmla="*/ 128 h 174"/>
                <a:gd name="T42" fmla="*/ 196 w 206"/>
                <a:gd name="T43" fmla="*/ 1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" h="174">
                  <a:moveTo>
                    <a:pt x="196" y="124"/>
                  </a:moveTo>
                  <a:lnTo>
                    <a:pt x="130" y="75"/>
                  </a:lnTo>
                  <a:lnTo>
                    <a:pt x="128" y="72"/>
                  </a:lnTo>
                  <a:lnTo>
                    <a:pt x="126" y="71"/>
                  </a:lnTo>
                  <a:lnTo>
                    <a:pt x="164" y="26"/>
                  </a:lnTo>
                  <a:lnTo>
                    <a:pt x="81" y="13"/>
                  </a:lnTo>
                  <a:lnTo>
                    <a:pt x="0" y="0"/>
                  </a:lnTo>
                  <a:lnTo>
                    <a:pt x="30" y="77"/>
                  </a:lnTo>
                  <a:lnTo>
                    <a:pt x="59" y="155"/>
                  </a:lnTo>
                  <a:lnTo>
                    <a:pt x="93" y="114"/>
                  </a:lnTo>
                  <a:lnTo>
                    <a:pt x="95" y="115"/>
                  </a:lnTo>
                  <a:lnTo>
                    <a:pt x="97" y="117"/>
                  </a:lnTo>
                  <a:lnTo>
                    <a:pt x="162" y="167"/>
                  </a:lnTo>
                  <a:lnTo>
                    <a:pt x="168" y="170"/>
                  </a:lnTo>
                  <a:lnTo>
                    <a:pt x="172" y="172"/>
                  </a:lnTo>
                  <a:lnTo>
                    <a:pt x="177" y="174"/>
                  </a:lnTo>
                  <a:lnTo>
                    <a:pt x="179" y="172"/>
                  </a:lnTo>
                  <a:lnTo>
                    <a:pt x="205" y="139"/>
                  </a:lnTo>
                  <a:lnTo>
                    <a:pt x="206" y="136"/>
                  </a:lnTo>
                  <a:lnTo>
                    <a:pt x="204" y="132"/>
                  </a:lnTo>
                  <a:lnTo>
                    <a:pt x="200" y="128"/>
                  </a:lnTo>
                  <a:lnTo>
                    <a:pt x="196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" name="Rectangle 53"/>
          <p:cNvSpPr/>
          <p:nvPr/>
        </p:nvSpPr>
        <p:spPr>
          <a:xfrm>
            <a:off x="1438836" y="145142"/>
            <a:ext cx="9265024" cy="6629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How will Swachh Survekshan 2019 be different</a:t>
            </a:r>
            <a:endParaRPr lang="en-US" sz="3600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452" y="83781"/>
            <a:ext cx="1386244" cy="74019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420"/>
            <a:ext cx="1481078" cy="791785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1175117" y="1262977"/>
            <a:ext cx="5084064" cy="478971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Swachh Survekshan 2018</a:t>
            </a:r>
            <a:endParaRPr lang="en-US" sz="2800" b="1" dirty="0"/>
          </a:p>
        </p:txBody>
      </p:sp>
      <p:sp>
        <p:nvSpPr>
          <p:cNvPr id="65" name="Rounded Rectangle 64"/>
          <p:cNvSpPr/>
          <p:nvPr/>
        </p:nvSpPr>
        <p:spPr>
          <a:xfrm>
            <a:off x="6763657" y="1262977"/>
            <a:ext cx="5086988" cy="47897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Swachh Survekshan 2019</a:t>
            </a:r>
            <a:endParaRPr lang="en-US" sz="28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1303163" y="1936925"/>
            <a:ext cx="488042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Punitive measures in place for Open Defecation, Open Urination and </a:t>
            </a:r>
            <a:r>
              <a:rPr lang="en-US" dirty="0" smtClean="0">
                <a:latin typeface="Arial" panose="020B0604020202020204" pitchFamily="34" charset="0"/>
              </a:rPr>
              <a:t>Littering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1303163" y="2792639"/>
            <a:ext cx="47202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Citizen Feedback collected through different sources</a:t>
            </a:r>
          </a:p>
          <a:p>
            <a:endParaRPr lang="en-US" dirty="0"/>
          </a:p>
        </p:txBody>
      </p:sp>
      <p:sp>
        <p:nvSpPr>
          <p:cNvPr id="84" name="TextBox 83"/>
          <p:cNvSpPr txBox="1"/>
          <p:nvPr/>
        </p:nvSpPr>
        <p:spPr>
          <a:xfrm>
            <a:off x="1303163" y="3925352"/>
            <a:ext cx="48804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ULBs assessed for achieving </a:t>
            </a:r>
            <a:r>
              <a:rPr lang="en-US" dirty="0" smtClean="0">
                <a:latin typeface="Arial" panose="020B0604020202020204" pitchFamily="34" charset="0"/>
              </a:rPr>
              <a:t>Open Defecation </a:t>
            </a:r>
            <a:r>
              <a:rPr lang="en-US" dirty="0">
                <a:latin typeface="Arial" panose="020B0604020202020204" pitchFamily="34" charset="0"/>
              </a:rPr>
              <a:t>Free Status</a:t>
            </a:r>
          </a:p>
          <a:p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1303163" y="5058065"/>
            <a:ext cx="488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</a:rPr>
              <a:t>Validation of claims by ULB</a:t>
            </a:r>
            <a:endParaRPr lang="en-US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1303163" y="5913778"/>
            <a:ext cx="4880421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7" lvl="1" defTabSz="762000">
              <a:lnSpc>
                <a:spcPct val="110000"/>
              </a:lnSpc>
              <a:spcBef>
                <a:spcPct val="50000"/>
              </a:spcBef>
              <a:buClr>
                <a:srgbClr val="415299"/>
              </a:buClr>
              <a:tabLst>
                <a:tab pos="481013" algn="l"/>
                <a:tab pos="4476750" algn="l"/>
              </a:tabLst>
            </a:pPr>
            <a:r>
              <a:rPr lang="en-US" dirty="0">
                <a:latin typeface="Arial" panose="020B0604020202020204" pitchFamily="34" charset="0"/>
              </a:rPr>
              <a:t>Data collection at the ULB during assessment</a:t>
            </a:r>
          </a:p>
          <a:p>
            <a:endParaRPr lang="en-US" sz="2000" dirty="0"/>
          </a:p>
        </p:txBody>
      </p:sp>
      <p:sp>
        <p:nvSpPr>
          <p:cNvPr id="88" name="Rectangle 87"/>
          <p:cNvSpPr/>
          <p:nvPr/>
        </p:nvSpPr>
        <p:spPr>
          <a:xfrm>
            <a:off x="427369" y="1926040"/>
            <a:ext cx="727206" cy="729404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08429" y="2904350"/>
            <a:ext cx="727206" cy="729404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427310" y="3851674"/>
            <a:ext cx="727206" cy="729404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436444" y="4836520"/>
            <a:ext cx="727206" cy="729404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427251" y="5806350"/>
            <a:ext cx="727206" cy="729404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3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22" grpId="0" animBg="1"/>
      <p:bldP spid="65" grpId="0" animBg="1"/>
      <p:bldP spid="80" grpId="0"/>
      <p:bldP spid="82" grpId="0"/>
      <p:bldP spid="84" grpId="0"/>
      <p:bldP spid="85" grpId="0"/>
      <p:bldP spid="87" grpId="0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ight Arrow 13"/>
          <p:cNvSpPr/>
          <p:nvPr/>
        </p:nvSpPr>
        <p:spPr>
          <a:xfrm>
            <a:off x="5183521" y="3512156"/>
            <a:ext cx="1629250" cy="5861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defTabSz="914307"/>
            <a:endParaRPr lang="en-US" sz="1500" dirty="0" err="1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04760" y="880969"/>
            <a:ext cx="5520039" cy="46166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 defTabSz="914307"/>
            <a:r>
              <a:rPr lang="en-US" sz="2400" b="1" dirty="0">
                <a:solidFill>
                  <a:prstClr val="white"/>
                </a:solidFill>
              </a:rPr>
              <a:t>Swachh Survekshan 2019</a:t>
            </a: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050485115"/>
              </p:ext>
            </p:extLst>
          </p:nvPr>
        </p:nvGraphicFramePr>
        <p:xfrm>
          <a:off x="5953864" y="1510218"/>
          <a:ext cx="6643544" cy="553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/>
          <p:cNvSpPr/>
          <p:nvPr/>
        </p:nvSpPr>
        <p:spPr>
          <a:xfrm>
            <a:off x="0" y="6143223"/>
            <a:ext cx="12191999" cy="72734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marL="342865" indent="-342865" algn="ctr" defTabSz="914307">
              <a:buFont typeface="Wingdings" panose="05000000000000000000" pitchFamily="2" charset="2"/>
              <a:buChar char="v"/>
            </a:pPr>
            <a:r>
              <a:rPr lang="en-US" sz="2000" b="1" dirty="0">
                <a:solidFill>
                  <a:prstClr val="white"/>
                </a:solidFill>
              </a:rPr>
              <a:t>Focus on the outcome and sustainability</a:t>
            </a:r>
          </a:p>
          <a:p>
            <a:pPr marL="342865" indent="-342865" algn="ctr" defTabSz="914307">
              <a:buFont typeface="Wingdings" panose="05000000000000000000" pitchFamily="2" charset="2"/>
              <a:buChar char="v"/>
            </a:pPr>
            <a:r>
              <a:rPr lang="en-US" sz="2000" b="1" dirty="0">
                <a:solidFill>
                  <a:prstClr val="white"/>
                </a:solidFill>
              </a:rPr>
              <a:t>Substantiation by Independent Certification, On-line verification, Citizens Feedback </a:t>
            </a:r>
            <a:r>
              <a:rPr lang="en-US" sz="2000" b="1" dirty="0" smtClean="0">
                <a:solidFill>
                  <a:prstClr val="white"/>
                </a:solidFill>
              </a:rPr>
              <a:t>and </a:t>
            </a:r>
            <a:r>
              <a:rPr lang="en-US" sz="2000" b="1" dirty="0">
                <a:solidFill>
                  <a:prstClr val="white"/>
                </a:solidFill>
              </a:rPr>
              <a:t>on-ground scrutiny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310" y="3305"/>
            <a:ext cx="1409418" cy="7401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344" y="0"/>
            <a:ext cx="1485843" cy="791785"/>
          </a:xfrm>
          <a:prstGeom prst="rect">
            <a:avLst/>
          </a:prstGeom>
        </p:spPr>
      </p:pic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1392333382"/>
              </p:ext>
            </p:extLst>
          </p:nvPr>
        </p:nvGraphicFramePr>
        <p:xfrm>
          <a:off x="-405409" y="1509088"/>
          <a:ext cx="6643544" cy="553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616608" y="1900326"/>
            <a:ext cx="2214458" cy="51518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86" dirty="0" smtClean="0"/>
              <a:t>20%: </a:t>
            </a:r>
            <a:r>
              <a:rPr lang="en-US" sz="1586" dirty="0"/>
              <a:t>Star Rating</a:t>
            </a:r>
          </a:p>
          <a:p>
            <a:pPr algn="ctr"/>
            <a:r>
              <a:rPr lang="en-US" sz="1586" dirty="0" smtClean="0"/>
              <a:t>5% </a:t>
            </a:r>
            <a:r>
              <a:rPr lang="en-US" sz="1586" dirty="0"/>
              <a:t>: </a:t>
            </a:r>
            <a:r>
              <a:rPr lang="en-US" sz="1586" dirty="0" smtClean="0"/>
              <a:t>ODF/ODF+/ODF</a:t>
            </a:r>
            <a:r>
              <a:rPr lang="en-US" sz="1586" dirty="0"/>
              <a:t>++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42188" y="91372"/>
            <a:ext cx="9116122" cy="564064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Change in Assessment Weightage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6344" y="885186"/>
            <a:ext cx="5520039" cy="46166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 defTabSz="914307"/>
            <a:r>
              <a:rPr lang="en-US" sz="2400" b="1" dirty="0">
                <a:solidFill>
                  <a:prstClr val="white"/>
                </a:solidFill>
              </a:rPr>
              <a:t>Swachh Survekshan 2018</a:t>
            </a:r>
          </a:p>
        </p:txBody>
      </p:sp>
      <p:sp>
        <p:nvSpPr>
          <p:cNvPr id="2" name="Rectangle 1"/>
          <p:cNvSpPr/>
          <p:nvPr/>
        </p:nvSpPr>
        <p:spPr>
          <a:xfrm>
            <a:off x="7661545" y="1351140"/>
            <a:ext cx="2475681" cy="3629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15" b="1" dirty="0">
                <a:solidFill>
                  <a:schemeClr val="tx1"/>
                </a:solidFill>
              </a:rPr>
              <a:t>Total Marks: 5,000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69000" y="2492341"/>
            <a:ext cx="1355799" cy="38371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86" b="1" dirty="0">
                <a:solidFill>
                  <a:schemeClr val="tx1"/>
                </a:solidFill>
              </a:rPr>
              <a:t>1,250 Marks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698075" y="4417940"/>
            <a:ext cx="1355799" cy="38371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86" b="1" dirty="0" smtClean="0">
                <a:solidFill>
                  <a:schemeClr val="tx1"/>
                </a:solidFill>
              </a:rPr>
              <a:t>1,250 </a:t>
            </a:r>
            <a:r>
              <a:rPr lang="en-US" sz="1586" b="1" dirty="0">
                <a:solidFill>
                  <a:schemeClr val="tx1"/>
                </a:solidFill>
              </a:rPr>
              <a:t>Marks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796848" y="4417940"/>
            <a:ext cx="1355799" cy="36525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86" b="1" dirty="0" smtClean="0">
                <a:solidFill>
                  <a:schemeClr val="tx1"/>
                </a:solidFill>
              </a:rPr>
              <a:t>1,250 </a:t>
            </a:r>
            <a:r>
              <a:rPr lang="en-US" sz="1586" b="1" dirty="0">
                <a:solidFill>
                  <a:schemeClr val="tx1"/>
                </a:solidFill>
              </a:rPr>
              <a:t>Marks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001858" y="2492341"/>
            <a:ext cx="1355799" cy="36525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86" b="1" dirty="0" smtClean="0">
                <a:solidFill>
                  <a:schemeClr val="tx1"/>
                </a:solidFill>
              </a:rPr>
              <a:t>1,250 </a:t>
            </a:r>
            <a:r>
              <a:rPr lang="en-US" sz="1586" b="1" dirty="0">
                <a:solidFill>
                  <a:schemeClr val="tx1"/>
                </a:solidFill>
              </a:rPr>
              <a:t>Marks</a:t>
            </a:r>
          </a:p>
        </p:txBody>
      </p:sp>
      <p:sp>
        <p:nvSpPr>
          <p:cNvPr id="24" name="Rectangle 23"/>
          <p:cNvSpPr/>
          <p:nvPr/>
        </p:nvSpPr>
        <p:spPr>
          <a:xfrm flipH="1">
            <a:off x="1354283" y="1374717"/>
            <a:ext cx="2775551" cy="3668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15" b="1" dirty="0">
                <a:solidFill>
                  <a:schemeClr val="tx1"/>
                </a:solidFill>
              </a:rPr>
              <a:t>Total Marks: 4,000</a:t>
            </a:r>
          </a:p>
        </p:txBody>
      </p:sp>
    </p:spTree>
    <p:extLst>
      <p:ext uri="{BB962C8B-B14F-4D97-AF65-F5344CB8AC3E}">
        <p14:creationId xmlns:p14="http://schemas.microsoft.com/office/powerpoint/2010/main" val="1579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Graphic spid="17" grpId="0">
        <p:bldAsOne/>
      </p:bldGraphic>
      <p:bldP spid="11" grpId="0" animBg="1"/>
      <p:bldGraphic spid="21" grpId="0">
        <p:bldAsOne/>
      </p:bldGraphic>
      <p:bldP spid="3" grpId="0" animBg="1"/>
      <p:bldP spid="16" grpId="0" animBg="1"/>
      <p:bldP spid="2" grpId="0" animBg="1"/>
      <p:bldP spid="4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" name="Object 9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822" y="172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4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2" y="172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776523" y="828793"/>
            <a:ext cx="4674743" cy="4264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algn="ctr" defTabSz="914307"/>
            <a:r>
              <a:rPr lang="en-US" sz="2800" b="1" dirty="0">
                <a:solidFill>
                  <a:prstClr val="white"/>
                </a:solidFill>
              </a:rPr>
              <a:t>Swachh Survekshan 2018</a:t>
            </a:r>
            <a:endParaRPr lang="en-GB" sz="2800" b="1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42949" y="828793"/>
            <a:ext cx="4838290" cy="4417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algn="ctr" defTabSz="914307"/>
            <a:r>
              <a:rPr lang="en-US" sz="2800" b="1" dirty="0">
                <a:solidFill>
                  <a:prstClr val="white"/>
                </a:solidFill>
              </a:rPr>
              <a:t>Swachh Survekshan 2019</a:t>
            </a:r>
            <a:endParaRPr lang="en-GB" sz="2800" b="1" dirty="0">
              <a:solidFill>
                <a:prstClr val="white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5260542" y="3480345"/>
            <a:ext cx="1523749" cy="58613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defTabSz="914307"/>
            <a:endParaRPr lang="en-US" sz="1500" dirty="0" err="1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14513" y="6378104"/>
            <a:ext cx="12206514" cy="4893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marL="342865" indent="-342865" algn="ctr" defTabSz="914307">
              <a:buFont typeface="Wingdings" panose="05000000000000000000" pitchFamily="2" charset="2"/>
              <a:buChar char="v"/>
            </a:pPr>
            <a:r>
              <a:rPr lang="en-US" sz="2467" b="1" dirty="0">
                <a:solidFill>
                  <a:prstClr val="white"/>
                </a:solidFill>
              </a:rPr>
              <a:t>Focus on </a:t>
            </a:r>
            <a:r>
              <a:rPr lang="en-US" sz="2467" b="1" dirty="0" smtClean="0">
                <a:solidFill>
                  <a:prstClr val="white"/>
                </a:solidFill>
              </a:rPr>
              <a:t>Segregation, Processing, Sustainable ODF and enforcement of Bye-Laws</a:t>
            </a:r>
            <a:endParaRPr lang="en-US" sz="2467" b="1" dirty="0">
              <a:solidFill>
                <a:prstClr val="white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310" y="3305"/>
            <a:ext cx="1409418" cy="74019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" y="131"/>
            <a:ext cx="1485843" cy="791785"/>
          </a:xfrm>
          <a:prstGeom prst="rect">
            <a:avLst/>
          </a:prstGeom>
        </p:spPr>
      </p:pic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552381458"/>
              </p:ext>
            </p:extLst>
          </p:nvPr>
        </p:nvGraphicFramePr>
        <p:xfrm>
          <a:off x="-436653" y="1692081"/>
          <a:ext cx="6773729" cy="473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6" name="Rectangle 25"/>
          <p:cNvSpPr/>
          <p:nvPr/>
        </p:nvSpPr>
        <p:spPr>
          <a:xfrm>
            <a:off x="3119400" y="4046703"/>
            <a:ext cx="2596797" cy="5154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608" tIns="54608" rIns="54608" bIns="54608" rtlCol="0" anchor="ctr"/>
          <a:lstStyle/>
          <a:p>
            <a:pPr algn="ctr" defTabSz="914307"/>
            <a:r>
              <a:rPr lang="en-US" sz="1762" b="1" dirty="0">
                <a:solidFill>
                  <a:prstClr val="white"/>
                </a:solidFill>
              </a:rPr>
              <a:t>Solid Waste Management</a:t>
            </a:r>
          </a:p>
        </p:txBody>
      </p:sp>
      <p:sp>
        <p:nvSpPr>
          <p:cNvPr id="15" name="TextBox 14"/>
          <p:cNvSpPr txBox="1"/>
          <p:nvPr/>
        </p:nvSpPr>
        <p:spPr>
          <a:xfrm rot="4914901">
            <a:off x="2090500" y="2598004"/>
            <a:ext cx="1342475" cy="412552"/>
          </a:xfrm>
          <a:prstGeom prst="rect">
            <a:avLst/>
          </a:prstGeom>
          <a:noFill/>
        </p:spPr>
        <p:txBody>
          <a:bodyPr wrap="square" lIns="54608" tIns="54608" rIns="54608" bIns="54608" rtlCol="0">
            <a:noAutofit/>
          </a:bodyPr>
          <a:lstStyle/>
          <a:p>
            <a:pPr defTabSz="914307">
              <a:spcAft>
                <a:spcPts val="600"/>
              </a:spcAft>
            </a:pPr>
            <a:r>
              <a:rPr lang="en-US" sz="1999" b="1" dirty="0">
                <a:solidFill>
                  <a:prstClr val="white"/>
                </a:solidFill>
                <a:cs typeface="Arial"/>
              </a:rPr>
              <a:t>Innovation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486076" y="140828"/>
            <a:ext cx="9272234" cy="584534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25" dirty="0" smtClean="0"/>
              <a:t>‘Service </a:t>
            </a:r>
            <a:r>
              <a:rPr lang="en-US" sz="3525" dirty="0"/>
              <a:t>Level </a:t>
            </a:r>
            <a:r>
              <a:rPr lang="en-US" sz="3525" dirty="0" smtClean="0"/>
              <a:t>Progress’ </a:t>
            </a:r>
            <a:r>
              <a:rPr lang="en-US" sz="3525" dirty="0"/>
              <a:t>Weightage Distribution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886032" y="1314284"/>
            <a:ext cx="2306771" cy="3604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15" b="1" dirty="0">
                <a:solidFill>
                  <a:schemeClr val="tx1"/>
                </a:solidFill>
              </a:rPr>
              <a:t>Total Marks: </a:t>
            </a:r>
            <a:r>
              <a:rPr lang="en-US" sz="2115" b="1" dirty="0" smtClean="0">
                <a:solidFill>
                  <a:schemeClr val="tx1"/>
                </a:solidFill>
              </a:rPr>
              <a:t>1,250</a:t>
            </a:r>
            <a:endParaRPr lang="en-US" sz="2115" b="1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906982" y="1292130"/>
            <a:ext cx="2306771" cy="36044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15" b="1" dirty="0">
                <a:solidFill>
                  <a:schemeClr val="tx1"/>
                </a:solidFill>
              </a:rPr>
              <a:t>Total Marks: 1,400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693039" y="1635093"/>
            <a:ext cx="6773729" cy="4738547"/>
            <a:chOff x="5393027" y="1711436"/>
            <a:chExt cx="6773729" cy="4738547"/>
          </a:xfrm>
        </p:grpSpPr>
        <p:graphicFrame>
          <p:nvGraphicFramePr>
            <p:cNvPr id="17" name="Chart 16"/>
            <p:cNvGraphicFramePr/>
            <p:nvPr>
              <p:extLst>
                <p:ext uri="{D42A27DB-BD31-4B8C-83A1-F6EECF244321}">
                  <p14:modId xmlns:p14="http://schemas.microsoft.com/office/powerpoint/2010/main" val="2725748008"/>
                </p:ext>
              </p:extLst>
            </p:nvPr>
          </p:nvGraphicFramePr>
          <p:xfrm>
            <a:off x="5393027" y="1711436"/>
            <a:ext cx="6773729" cy="47385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pSp>
          <p:nvGrpSpPr>
            <p:cNvPr id="2" name="Group 1"/>
            <p:cNvGrpSpPr/>
            <p:nvPr/>
          </p:nvGrpSpPr>
          <p:grpSpPr>
            <a:xfrm>
              <a:off x="6820921" y="2169739"/>
              <a:ext cx="4653183" cy="1896950"/>
              <a:chOff x="6820921" y="2169739"/>
              <a:chExt cx="4653183" cy="1896950"/>
            </a:xfrm>
          </p:grpSpPr>
          <p:sp>
            <p:nvSpPr>
              <p:cNvPr id="23" name="TextBox 22"/>
              <p:cNvSpPr txBox="1"/>
              <p:nvPr/>
            </p:nvSpPr>
            <p:spPr>
              <a:xfrm rot="4914901">
                <a:off x="7905254" y="2642256"/>
                <a:ext cx="1335085" cy="390051"/>
              </a:xfrm>
              <a:prstGeom prst="rect">
                <a:avLst/>
              </a:prstGeom>
              <a:noFill/>
            </p:spPr>
            <p:txBody>
              <a:bodyPr wrap="square" lIns="54608" tIns="54608" rIns="54608" bIns="54608" rtlCol="0">
                <a:noAutofit/>
              </a:bodyPr>
              <a:lstStyle/>
              <a:p>
                <a:pPr defTabSz="914307">
                  <a:spcAft>
                    <a:spcPts val="600"/>
                  </a:spcAft>
                </a:pPr>
                <a:r>
                  <a:rPr lang="en-US" sz="1999" b="1" dirty="0">
                    <a:cs typeface="Arial"/>
                  </a:rPr>
                  <a:t>Innovation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8702240" y="3551193"/>
                <a:ext cx="2771864" cy="51549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608" tIns="54608" rIns="54608" bIns="54608" rtlCol="0" anchor="ctr"/>
              <a:lstStyle/>
              <a:p>
                <a:pPr algn="ctr" defTabSz="914307"/>
                <a:r>
                  <a:rPr lang="en-US" sz="1762" b="1" dirty="0">
                    <a:solidFill>
                      <a:prstClr val="white"/>
                    </a:solidFill>
                  </a:rPr>
                  <a:t>Solid Waste Management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 rot="2861425">
                <a:off x="7056039" y="2726749"/>
                <a:ext cx="1335085" cy="390051"/>
              </a:xfrm>
              <a:prstGeom prst="rect">
                <a:avLst/>
              </a:prstGeom>
              <a:noFill/>
            </p:spPr>
            <p:txBody>
              <a:bodyPr wrap="square" lIns="54608" tIns="54608" rIns="54608" bIns="54608" rtlCol="0">
                <a:noAutofit/>
              </a:bodyPr>
              <a:lstStyle/>
              <a:p>
                <a:pPr defTabSz="914307">
                  <a:spcAft>
                    <a:spcPts val="600"/>
                  </a:spcAft>
                </a:pPr>
                <a:r>
                  <a:rPr lang="en-US" sz="1999" b="1" dirty="0" smtClean="0">
                    <a:solidFill>
                      <a:prstClr val="white"/>
                    </a:solidFill>
                    <a:cs typeface="Arial"/>
                  </a:rPr>
                  <a:t>CB 3% </a:t>
                </a:r>
                <a:endParaRPr lang="en-US" sz="1999" b="1" dirty="0">
                  <a:solidFill>
                    <a:prstClr val="white"/>
                  </a:solidFill>
                  <a:cs typeface="Arial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 rot="3653651">
                <a:off x="7548864" y="2739464"/>
                <a:ext cx="1334551" cy="390051"/>
              </a:xfrm>
              <a:prstGeom prst="rect">
                <a:avLst/>
              </a:prstGeom>
              <a:noFill/>
            </p:spPr>
            <p:txBody>
              <a:bodyPr wrap="square" lIns="54608" tIns="54608" rIns="54608" bIns="54608" rtlCol="0">
                <a:noAutofit/>
              </a:bodyPr>
              <a:lstStyle/>
              <a:p>
                <a:pPr defTabSz="914307">
                  <a:spcAft>
                    <a:spcPts val="600"/>
                  </a:spcAft>
                </a:pPr>
                <a:r>
                  <a:rPr lang="en-US" sz="1999" b="1" dirty="0" smtClean="0">
                    <a:solidFill>
                      <a:prstClr val="white"/>
                    </a:solidFill>
                    <a:cs typeface="Arial"/>
                  </a:rPr>
                  <a:t>Bye-Laws </a:t>
                </a:r>
                <a:endParaRPr lang="en-US" sz="1999" b="1" dirty="0">
                  <a:solidFill>
                    <a:prstClr val="white"/>
                  </a:solidFill>
                  <a:cs typeface="Arial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 rot="2031472">
                <a:off x="6820921" y="3087330"/>
                <a:ext cx="1335085" cy="390051"/>
              </a:xfrm>
              <a:prstGeom prst="rect">
                <a:avLst/>
              </a:prstGeom>
              <a:noFill/>
            </p:spPr>
            <p:txBody>
              <a:bodyPr wrap="square" lIns="54608" tIns="54608" rIns="54608" bIns="54608" rtlCol="0">
                <a:noAutofit/>
              </a:bodyPr>
              <a:lstStyle/>
              <a:p>
                <a:pPr defTabSz="914307">
                  <a:spcAft>
                    <a:spcPts val="600"/>
                  </a:spcAft>
                </a:pPr>
                <a:r>
                  <a:rPr lang="en-US" sz="1999" b="1" dirty="0" smtClean="0">
                    <a:solidFill>
                      <a:prstClr val="white"/>
                    </a:solidFill>
                    <a:cs typeface="Arial"/>
                  </a:rPr>
                  <a:t>IEC 5%</a:t>
                </a:r>
                <a:endParaRPr lang="en-US" sz="1999" b="1" dirty="0">
                  <a:solidFill>
                    <a:prstClr val="white"/>
                  </a:solidFill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092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4" grpId="0" animBg="1"/>
      <p:bldGraphic spid="16" grpId="0">
        <p:bldAsOne/>
      </p:bldGraphic>
      <p:bldP spid="26" grpId="0" animBg="1"/>
      <p:bldP spid="21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6354193" y="1573797"/>
            <a:ext cx="5468329" cy="373779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8872" y="1559368"/>
            <a:ext cx="5611759" cy="378397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7" name="Object 9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2290" y="1984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4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0" y="1984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955" y="3568"/>
            <a:ext cx="1409310" cy="7401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97" y="52437"/>
            <a:ext cx="1485729" cy="79172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1898220" y="149342"/>
            <a:ext cx="8383690" cy="551637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25" dirty="0"/>
              <a:t>SS-2019 Ranking </a:t>
            </a:r>
            <a:r>
              <a:rPr lang="en-US" sz="3525" dirty="0" smtClean="0"/>
              <a:t>Criteria</a:t>
            </a:r>
            <a:endParaRPr lang="en-US" sz="3525" dirty="0"/>
          </a:p>
        </p:txBody>
      </p:sp>
      <p:sp>
        <p:nvSpPr>
          <p:cNvPr id="40" name="Rounded Rectangle 39"/>
          <p:cNvSpPr/>
          <p:nvPr/>
        </p:nvSpPr>
        <p:spPr>
          <a:xfrm>
            <a:off x="6354193" y="1020375"/>
            <a:ext cx="5468329" cy="471758"/>
          </a:xfrm>
          <a:prstGeom prst="round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20" dirty="0"/>
          </a:p>
          <a:p>
            <a:pPr algn="ctr"/>
            <a:r>
              <a:rPr lang="en-US" sz="2820" dirty="0"/>
              <a:t>Cities with &gt;1 Lakh Population</a:t>
            </a:r>
          </a:p>
          <a:p>
            <a:pPr algn="ctr"/>
            <a:endParaRPr lang="en-US" sz="2820" dirty="0"/>
          </a:p>
        </p:txBody>
      </p:sp>
      <p:sp>
        <p:nvSpPr>
          <p:cNvPr id="51" name="Left Brace 50"/>
          <p:cNvSpPr/>
          <p:nvPr/>
        </p:nvSpPr>
        <p:spPr>
          <a:xfrm rot="16200000">
            <a:off x="8928403" y="984359"/>
            <a:ext cx="340768" cy="4792553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586"/>
          </a:p>
        </p:txBody>
      </p:sp>
      <p:sp>
        <p:nvSpPr>
          <p:cNvPr id="44" name="Rectangle 43"/>
          <p:cNvSpPr/>
          <p:nvPr/>
        </p:nvSpPr>
        <p:spPr>
          <a:xfrm>
            <a:off x="7345994" y="1681205"/>
            <a:ext cx="3535230" cy="1112527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2132" indent="-302132">
              <a:buAutoNum type="arabicPeriod"/>
            </a:pPr>
            <a:r>
              <a:rPr lang="en-US" sz="2115" dirty="0">
                <a:solidFill>
                  <a:srgbClr val="002060"/>
                </a:solidFill>
              </a:rPr>
              <a:t>Cleanest City – Rank No.1</a:t>
            </a:r>
          </a:p>
          <a:p>
            <a:pPr marL="302132" indent="-302132">
              <a:buAutoNum type="arabicPeriod"/>
            </a:pPr>
            <a:r>
              <a:rPr lang="en-US" sz="2115" dirty="0">
                <a:solidFill>
                  <a:srgbClr val="002060"/>
                </a:solidFill>
              </a:rPr>
              <a:t>Cleanest City – Rank No.2</a:t>
            </a:r>
          </a:p>
          <a:p>
            <a:pPr marL="302132" indent="-302132">
              <a:buAutoNum type="arabicPeriod"/>
            </a:pPr>
            <a:r>
              <a:rPr lang="en-US" sz="2115" dirty="0">
                <a:solidFill>
                  <a:srgbClr val="002060"/>
                </a:solidFill>
              </a:rPr>
              <a:t>Cleanest City – Rank No.3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561820" y="2945809"/>
            <a:ext cx="5044198" cy="3473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15" dirty="0">
                <a:solidFill>
                  <a:schemeClr val="tx1"/>
                </a:solidFill>
              </a:rPr>
              <a:t>Population wise National Ranking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8871" y="1021787"/>
            <a:ext cx="5611759" cy="47175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20" dirty="0"/>
              <a:t>Cities with &lt;1 Lakh Population</a:t>
            </a:r>
          </a:p>
        </p:txBody>
      </p:sp>
      <p:sp>
        <p:nvSpPr>
          <p:cNvPr id="53" name="Left Brace 52"/>
          <p:cNvSpPr/>
          <p:nvPr/>
        </p:nvSpPr>
        <p:spPr>
          <a:xfrm rot="16200000">
            <a:off x="2962757" y="695360"/>
            <a:ext cx="340768" cy="5428642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586"/>
          </a:p>
        </p:txBody>
      </p:sp>
      <p:sp>
        <p:nvSpPr>
          <p:cNvPr id="43" name="Rectangle 42"/>
          <p:cNvSpPr/>
          <p:nvPr/>
        </p:nvSpPr>
        <p:spPr>
          <a:xfrm>
            <a:off x="1345373" y="1709252"/>
            <a:ext cx="3565357" cy="110732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2132" indent="-302132">
              <a:buAutoNum type="arabicPeriod"/>
            </a:pPr>
            <a:r>
              <a:rPr lang="en-US" sz="2115" dirty="0">
                <a:solidFill>
                  <a:schemeClr val="accent6">
                    <a:lumMod val="50000"/>
                  </a:schemeClr>
                </a:solidFill>
              </a:rPr>
              <a:t>Cleanest City – Rank No.1</a:t>
            </a:r>
          </a:p>
          <a:p>
            <a:pPr marL="302132" indent="-302132">
              <a:buAutoNum type="arabicPeriod"/>
            </a:pPr>
            <a:r>
              <a:rPr lang="en-US" sz="2115" dirty="0">
                <a:solidFill>
                  <a:schemeClr val="accent6">
                    <a:lumMod val="50000"/>
                  </a:schemeClr>
                </a:solidFill>
              </a:rPr>
              <a:t>Cleanest City – Rank No.2</a:t>
            </a:r>
          </a:p>
          <a:p>
            <a:pPr marL="302132" indent="-302132">
              <a:buAutoNum type="arabicPeriod"/>
            </a:pPr>
            <a:r>
              <a:rPr lang="en-US" sz="2115" dirty="0">
                <a:solidFill>
                  <a:schemeClr val="accent6">
                    <a:lumMod val="50000"/>
                  </a:schemeClr>
                </a:solidFill>
              </a:rPr>
              <a:t>Cleanest City – Rank No.3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86107" y="2955576"/>
            <a:ext cx="5566217" cy="3668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15" dirty="0">
                <a:solidFill>
                  <a:schemeClr val="tx1"/>
                </a:solidFill>
              </a:rPr>
              <a:t>Population wise Zonal (5) and National Ranking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8871" y="5666836"/>
            <a:ext cx="11503651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Note:  - </a:t>
            </a:r>
            <a:r>
              <a:rPr lang="en-US" sz="2000" dirty="0" smtClean="0"/>
              <a:t>Ranking for Overall Best Performing State shall be done separately </a:t>
            </a:r>
          </a:p>
          <a:p>
            <a:r>
              <a:rPr lang="en-US" sz="2000" dirty="0" smtClean="0"/>
              <a:t>            - 62 </a:t>
            </a:r>
            <a:r>
              <a:rPr lang="en-US" sz="2000" dirty="0"/>
              <a:t>Cantonment Boards included  – shall be listed separately for ranking </a:t>
            </a:r>
            <a:endParaRPr lang="en-US" sz="2000" dirty="0" smtClean="0"/>
          </a:p>
          <a:p>
            <a:r>
              <a:rPr lang="en-US" sz="2000" dirty="0" smtClean="0"/>
              <a:t>            - All ULBs came into existence till 31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December 2017 will be covered</a:t>
            </a:r>
            <a:endParaRPr lang="en-US" sz="2000" dirty="0"/>
          </a:p>
        </p:txBody>
      </p:sp>
      <p:sp>
        <p:nvSpPr>
          <p:cNvPr id="41" name="Rounded Rectangle 40"/>
          <p:cNvSpPr/>
          <p:nvPr/>
        </p:nvSpPr>
        <p:spPr>
          <a:xfrm>
            <a:off x="539771" y="4174343"/>
            <a:ext cx="2157093" cy="379118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schemeClr val="tx1"/>
                </a:solidFill>
                <a:cs typeface="Arial" panose="020B0604020202020204" pitchFamily="34" charset="0"/>
              </a:rPr>
              <a:t>25 - 50 K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49203" y="3552893"/>
            <a:ext cx="2162584" cy="37911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50 K - 1 L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648665" y="4174343"/>
            <a:ext cx="2154431" cy="379118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schemeClr val="tx1"/>
                </a:solidFill>
                <a:cs typeface="Arial" panose="020B0604020202020204" pitchFamily="34" charset="0"/>
              </a:rPr>
              <a:t>969 ULBs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3642675" y="3565386"/>
            <a:ext cx="2189450" cy="37911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546 ULBs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49203" y="4829101"/>
            <a:ext cx="2157094" cy="37911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schemeClr val="tx1"/>
                </a:solidFill>
                <a:cs typeface="Arial" panose="020B0604020202020204" pitchFamily="34" charset="0"/>
              </a:rPr>
              <a:t>5 -25 K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654603" y="4829101"/>
            <a:ext cx="2154431" cy="37911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schemeClr val="tx1"/>
                </a:solidFill>
                <a:cs typeface="Arial" panose="020B0604020202020204" pitchFamily="34" charset="0"/>
              </a:rPr>
              <a:t>2,222 ULBs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2837686" y="3755591"/>
            <a:ext cx="679090" cy="38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2793595" y="4384042"/>
            <a:ext cx="679090" cy="38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2815641" y="5012492"/>
            <a:ext cx="679090" cy="38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6476057" y="3552963"/>
            <a:ext cx="2147946" cy="379117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1-3 L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476057" y="4218330"/>
            <a:ext cx="2147921" cy="37911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3-10 L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476057" y="4835479"/>
            <a:ext cx="2152065" cy="379117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&gt;10 L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9647173" y="3560581"/>
            <a:ext cx="2096538" cy="379117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 321 ULBs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9626113" y="4187483"/>
            <a:ext cx="2113975" cy="37911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 99 ULBs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9650491" y="4835993"/>
            <a:ext cx="2113975" cy="379117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0231" algn="ctr" defTabSz="1037251"/>
            <a:r>
              <a:rPr lang="en-US" sz="1999" b="1" dirty="0">
                <a:solidFill>
                  <a:prstClr val="white"/>
                </a:solidFill>
                <a:cs typeface="Arial" panose="020B0604020202020204" pitchFamily="34" charset="0"/>
              </a:rPr>
              <a:t> 46 ULBs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8834194" y="3754220"/>
            <a:ext cx="681953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8853785" y="5027939"/>
            <a:ext cx="648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8837093" y="4422581"/>
            <a:ext cx="648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02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8515729" y="2536603"/>
            <a:ext cx="3293146" cy="1042795"/>
          </a:xfrm>
          <a:prstGeom prst="rect">
            <a:avLst/>
          </a:prstGeom>
          <a:solidFill>
            <a:srgbClr val="00338D"/>
          </a:solidFill>
          <a:ln w="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FFC000"/>
              </a:buClr>
              <a:buSzPct val="100000"/>
            </a:pPr>
            <a:r>
              <a:rPr lang="en-US" sz="1600" b="1" dirty="0" smtClean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Feedback </a:t>
            </a:r>
            <a:r>
              <a:rPr lang="en-US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 be captured from 1969, Online Dashboard, Face to Face Interviews and Outbound calls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buClr>
                <a:srgbClr val="FFC000"/>
              </a:buClr>
              <a:buSzPct val="100000"/>
            </a:pPr>
            <a:endParaRPr lang="en-US" sz="16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buClr>
                <a:srgbClr val="FFC000"/>
              </a:buClr>
              <a:buSzPct val="100000"/>
            </a:pP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633969" y="4989147"/>
            <a:ext cx="3230469" cy="1025339"/>
          </a:xfrm>
          <a:prstGeom prst="rect">
            <a:avLst/>
          </a:prstGeom>
          <a:solidFill>
            <a:srgbClr val="00338D"/>
          </a:solidFill>
          <a:ln w="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Citizens can share </a:t>
            </a:r>
            <a:r>
              <a:rPr lang="en-US" sz="1600" b="1" dirty="0" smtClean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innovative and sustainable practices </a:t>
            </a:r>
            <a:r>
              <a:rPr lang="en-US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which shall contribute to overall ranking of the city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4443492" y="1357871"/>
            <a:ext cx="3293146" cy="1025339"/>
          </a:xfrm>
          <a:prstGeom prst="rect">
            <a:avLst/>
          </a:prstGeom>
          <a:solidFill>
            <a:srgbClr val="00338D"/>
          </a:solidFill>
          <a:ln w="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en-US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 online platform  for citizens to </a:t>
            </a:r>
            <a:r>
              <a:rPr lang="en-US" sz="1600" b="1" dirty="0" smtClean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learn , act and inspire </a:t>
            </a:r>
            <a:r>
              <a:rPr lang="en-US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fellow citizens and collaborate with ULB</a:t>
            </a:r>
            <a:endParaRPr lang="en-US" sz="1600" b="1" dirty="0">
              <a:solidFill>
                <a:srgbClr val="E3687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392" y="1667443"/>
            <a:ext cx="715767" cy="715767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571292" y="1667218"/>
            <a:ext cx="3293146" cy="1916518"/>
            <a:chOff x="2010997" y="462567"/>
            <a:chExt cx="3696326" cy="2552823"/>
          </a:xfrm>
        </p:grpSpPr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2010997" y="1649627"/>
              <a:ext cx="3696326" cy="1365763"/>
            </a:xfrm>
            <a:prstGeom prst="rect">
              <a:avLst/>
            </a:prstGeom>
            <a:solidFill>
              <a:srgbClr val="00338D"/>
            </a:solidFill>
            <a:ln w="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en-US" sz="16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New indicator for </a:t>
              </a:r>
              <a:r>
                <a:rPr lang="en-US" sz="1600" b="1" dirty="0" smtClean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Home Composting </a:t>
              </a:r>
              <a:r>
                <a:rPr lang="en-US" sz="1600" dirty="0" smtClean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practiced by citizens- Directly contributing to the city’s progress</a:t>
              </a:r>
              <a:endPara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379" y="462567"/>
              <a:ext cx="932828" cy="932827"/>
            </a:xfrm>
            <a:prstGeom prst="rect">
              <a:avLst/>
            </a:prstGeom>
          </p:spPr>
        </p:pic>
      </p:grpSp>
      <p:pic>
        <p:nvPicPr>
          <p:cNvPr id="48" name="Picture 4" descr="Image result for citizen feedba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231" y="3230723"/>
            <a:ext cx="3698703" cy="208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Image result for Swachhata app logo mohu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129" y="4032307"/>
            <a:ext cx="804287" cy="74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05045" y="1584053"/>
            <a:ext cx="882549" cy="88254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7"/>
          <a:srcRect l="22048" t="7509" r="21598" b="5932"/>
          <a:stretch/>
        </p:blipFill>
        <p:spPr>
          <a:xfrm>
            <a:off x="1838305" y="3823140"/>
            <a:ext cx="759119" cy="116600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955" y="3568"/>
            <a:ext cx="1409310" cy="74014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397" y="52437"/>
            <a:ext cx="1485729" cy="791725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1898220" y="149342"/>
            <a:ext cx="8383690" cy="551637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25" dirty="0" smtClean="0"/>
              <a:t>Citizens: A key contributor to the city’s rank</a:t>
            </a:r>
            <a:endParaRPr lang="en-US" sz="3525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5925" y="881522"/>
            <a:ext cx="2448280" cy="505720"/>
          </a:xfrm>
          <a:prstGeom prst="rect">
            <a:avLst/>
          </a:prstGeom>
        </p:spPr>
      </p:pic>
      <p:sp>
        <p:nvSpPr>
          <p:cNvPr id="57" name="Rectangle 7"/>
          <p:cNvSpPr>
            <a:spLocks noChangeArrowheads="1"/>
          </p:cNvSpPr>
          <p:nvPr/>
        </p:nvSpPr>
        <p:spPr bwMode="auto">
          <a:xfrm>
            <a:off x="8515729" y="4989147"/>
            <a:ext cx="3293146" cy="1042795"/>
          </a:xfrm>
          <a:prstGeom prst="rect">
            <a:avLst/>
          </a:prstGeom>
          <a:solidFill>
            <a:srgbClr val="00338D"/>
          </a:solidFill>
          <a:ln w="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FFC000"/>
              </a:buClr>
              <a:buSzPct val="100000"/>
            </a:pPr>
            <a:r>
              <a:rPr lang="en-US" sz="1600" b="1" dirty="0" smtClean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Active Users on Swachhata App </a:t>
            </a:r>
            <a:r>
              <a:rPr lang="en-US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shall be evaluated in addition to the number of downloads in the city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buClr>
                <a:srgbClr val="FFC000"/>
              </a:buClr>
              <a:buSzPct val="100000"/>
            </a:pPr>
            <a:endParaRPr lang="en-US" sz="16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buClr>
                <a:srgbClr val="FFC000"/>
              </a:buClr>
              <a:buSzPct val="100000"/>
            </a:pP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00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3" grpId="0" animBg="1"/>
      <p:bldP spid="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751424" y="3843131"/>
            <a:ext cx="2299556" cy="20540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190840" y="3847083"/>
            <a:ext cx="2694694" cy="20540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60205" y="1829597"/>
            <a:ext cx="9582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7030A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Swachh Bharat Mission (Urban)</a:t>
            </a:r>
            <a:r>
              <a:rPr lang="en-US" sz="4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rgbClr val="92D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SBM</a:t>
            </a:r>
            <a:r>
              <a:rPr lang="en-US" sz="4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smtClean="0">
                <a:solidFill>
                  <a:srgbClr val="92D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ODF</a:t>
            </a:r>
            <a:r>
              <a:rPr lang="en-US" sz="4800" b="1" dirty="0">
                <a:solidFill>
                  <a:srgbClr val="92D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+ and </a:t>
            </a:r>
            <a:r>
              <a:rPr lang="en-US" sz="4800" b="1" dirty="0" smtClean="0">
                <a:solidFill>
                  <a:srgbClr val="92D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SBM ODF</a:t>
            </a:r>
            <a:r>
              <a:rPr lang="en-US" sz="4800" b="1" dirty="0">
                <a:solidFill>
                  <a:srgbClr val="92D05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++ Protocols 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568" y="4297464"/>
            <a:ext cx="1410037" cy="1294500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3" name="Plus 2"/>
          <p:cNvSpPr/>
          <p:nvPr/>
        </p:nvSpPr>
        <p:spPr>
          <a:xfrm>
            <a:off x="5681278" y="4070710"/>
            <a:ext cx="499844" cy="491297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905" y="4323969"/>
            <a:ext cx="1352936" cy="1294500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8" name="Plus 7"/>
          <p:cNvSpPr/>
          <p:nvPr/>
        </p:nvSpPr>
        <p:spPr>
          <a:xfrm>
            <a:off x="8095451" y="4097215"/>
            <a:ext cx="461376" cy="453507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Plus 8"/>
          <p:cNvSpPr/>
          <p:nvPr/>
        </p:nvSpPr>
        <p:spPr>
          <a:xfrm>
            <a:off x="8556827" y="4097215"/>
            <a:ext cx="424782" cy="453507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1417983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C:\Users\aditisharma2\Downloads\logo-original swacch bharat logo.jpg"/>
          <p:cNvPicPr/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69242" y="461923"/>
            <a:ext cx="1913793" cy="10122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C:\Users\aditisharma2\AppData\Local\Temp\wz3d57\MoHUA Logo.jpg"/>
          <p:cNvPicPr/>
          <p:nvPr/>
        </p:nvPicPr>
        <p:blipFill>
          <a:blip r:embed="rId5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4383" y="600221"/>
            <a:ext cx="2367608" cy="8739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2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4286</TotalTime>
  <Words>1015</Words>
  <Application>Microsoft Office PowerPoint</Application>
  <PresentationFormat>Widescreen</PresentationFormat>
  <Paragraphs>203</Paragraphs>
  <Slides>19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Arial</vt:lpstr>
      <vt:lpstr>Arial Narrow</vt:lpstr>
      <vt:lpstr>Calibri</vt:lpstr>
      <vt:lpstr>Calibri Light</vt:lpstr>
      <vt:lpstr>KPMG Extralight</vt:lpstr>
      <vt:lpstr>Raleway</vt:lpstr>
      <vt:lpstr>Raleway Light</vt:lpstr>
      <vt:lpstr>Raleway SemiBold</vt:lpstr>
      <vt:lpstr>Segoe UI</vt:lpstr>
      <vt:lpstr>Univers for KPMG</vt:lpstr>
      <vt:lpstr>Wingdings</vt:lpstr>
      <vt:lpstr>Office Theme</vt:lpstr>
      <vt:lpstr>1_Office Theme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Achieving Sustainable Sanitation : ODF       ODF+        ODF++</vt:lpstr>
      <vt:lpstr>PowerPoint Presentation</vt:lpstr>
      <vt:lpstr>Inspiration</vt:lpstr>
      <vt:lpstr>PowerPoint Presentation</vt:lpstr>
      <vt:lpstr>PowerPoint Presentation</vt:lpstr>
      <vt:lpstr>PowerPoint Presentation</vt:lpstr>
      <vt:lpstr>PowerPoint Presentation</vt:lpstr>
      <vt:lpstr>Annexures</vt:lpstr>
      <vt:lpstr>SBM ODF+</vt:lpstr>
      <vt:lpstr>SBM ODF++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Prakash, Anil</dc:creator>
  <cp:lastModifiedBy>Basu, Sreejita</cp:lastModifiedBy>
  <cp:revision>168</cp:revision>
  <dcterms:created xsi:type="dcterms:W3CDTF">2018-08-01T08:53:46Z</dcterms:created>
  <dcterms:modified xsi:type="dcterms:W3CDTF">2018-08-09T13:25:08Z</dcterms:modified>
</cp:coreProperties>
</file>